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Light" panose="020F0302020204030204" pitchFamily="34" charset="0"/>
      <p:regular r:id="rId12"/>
      <p:italic r:id="rId13"/>
    </p:embeddedFont>
    <p:embeddedFont>
      <p:font typeface="Tobago Poster" panose="02000503020000020004" pitchFamily="2" charset="0"/>
      <p:regular r:id="rId14"/>
    </p:embeddedFont>
    <p:embeddedFont>
      <p:font typeface="Tobago Poster Shadow" panose="02000503020000020004" pitchFamily="2"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29235" autoAdjust="0"/>
  </p:normalViewPr>
  <p:slideViewPr>
    <p:cSldViewPr snapToGrid="0">
      <p:cViewPr varScale="1">
        <p:scale>
          <a:sx n="21" d="100"/>
          <a:sy n="21" d="100"/>
        </p:scale>
        <p:origin x="1661" y="34"/>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080AD2-868E-4C29-94AA-0F8DDDB075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Tobago Poster Shadow" panose="02000503020000020004" pitchFamily="2" charset="0"/>
              </a:rPr>
              <a:t>A Father’s Touch</a:t>
            </a:r>
          </a:p>
        </p:txBody>
      </p:sp>
      <p:sp>
        <p:nvSpPr>
          <p:cNvPr id="3" name="Date Placeholder 2">
            <a:extLst>
              <a:ext uri="{FF2B5EF4-FFF2-40B4-BE49-F238E27FC236}">
                <a16:creationId xmlns:a16="http://schemas.microsoft.com/office/drawing/2014/main" id="{CE9FBCF3-F4BA-425C-8677-E5F5E20527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7, 2018 am</a:t>
            </a:r>
          </a:p>
        </p:txBody>
      </p:sp>
      <p:sp>
        <p:nvSpPr>
          <p:cNvPr id="4" name="Footer Placeholder 3">
            <a:extLst>
              <a:ext uri="{FF2B5EF4-FFF2-40B4-BE49-F238E27FC236}">
                <a16:creationId xmlns:a16="http://schemas.microsoft.com/office/drawing/2014/main" id="{D470AD19-1EA6-4D5D-A4B6-94EC578DD4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0E9AF3B-C763-4CCB-BBE0-817A2DE57F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7846A5E-A2F6-419D-9B35-4C140BA385D6}" type="slidenum">
              <a:rPr lang="en-US" smtClean="0"/>
              <a:t>‹#›</a:t>
            </a:fld>
            <a:endParaRPr lang="en-US" dirty="0"/>
          </a:p>
        </p:txBody>
      </p:sp>
    </p:spTree>
    <p:extLst>
      <p:ext uri="{BB962C8B-B14F-4D97-AF65-F5344CB8AC3E}">
        <p14:creationId xmlns:p14="http://schemas.microsoft.com/office/powerpoint/2010/main" val="115620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9D43D-5BCB-4F1A-8D5B-C559FAF9F470}" type="datetimeFigureOut">
              <a:rPr lang="en-US" smtClean="0"/>
              <a:t>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54D4D-41A1-4188-9598-0DFACAE0529C}" type="slidenum">
              <a:rPr lang="en-US" smtClean="0"/>
              <a:t>‹#›</a:t>
            </a:fld>
            <a:endParaRPr lang="en-US"/>
          </a:p>
        </p:txBody>
      </p:sp>
    </p:spTree>
    <p:extLst>
      <p:ext uri="{BB962C8B-B14F-4D97-AF65-F5344CB8AC3E}">
        <p14:creationId xmlns:p14="http://schemas.microsoft.com/office/powerpoint/2010/main" val="201804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Fatherhood is in trouble. </a:t>
            </a:r>
          </a:p>
          <a:p>
            <a:pPr marL="171450" indent="-171450">
              <a:buFont typeface="Arial" panose="020B0604020202020204" pitchFamily="34" charset="0"/>
              <a:buChar char="•"/>
            </a:pPr>
            <a:r>
              <a:rPr lang="en-US" dirty="0">
                <a:effectLst/>
              </a:rPr>
              <a:t>Too many father’s are abdicating their responsibilities to bring their children up in the nurture and admonition of the Lord.</a:t>
            </a:r>
          </a:p>
          <a:p>
            <a:pPr marL="628650" lvl="1" indent="-171450">
              <a:buFont typeface="Arial" panose="020B0604020202020204" pitchFamily="34" charset="0"/>
              <a:buChar char="•"/>
            </a:pPr>
            <a:r>
              <a:rPr lang="en-US" dirty="0">
                <a:effectLst/>
              </a:rPr>
              <a:t>Absentee fathers</a:t>
            </a:r>
          </a:p>
          <a:p>
            <a:pPr marL="628650" lvl="1" indent="-171450">
              <a:buFont typeface="Arial" panose="020B0604020202020204" pitchFamily="34" charset="0"/>
              <a:buChar char="•"/>
            </a:pPr>
            <a:r>
              <a:rPr lang="en-US" dirty="0">
                <a:effectLst/>
              </a:rPr>
              <a:t>Emasculated men</a:t>
            </a:r>
          </a:p>
          <a:p>
            <a:pPr marL="171450" indent="-171450">
              <a:buFont typeface="Arial" panose="020B0604020202020204" pitchFamily="34" charset="0"/>
              <a:buChar char="•"/>
            </a:pPr>
            <a:r>
              <a:rPr lang="en-US" dirty="0">
                <a:effectLst/>
              </a:rPr>
              <a:t>A distorted view of what children need to be raised as God would have them be raised.</a:t>
            </a:r>
          </a:p>
          <a:p>
            <a:pPr marL="171450" indent="-171450">
              <a:buFont typeface="Arial" panose="020B0604020202020204" pitchFamily="34" charset="0"/>
              <a:buChar char="•"/>
            </a:pPr>
            <a:r>
              <a:rPr lang="en-US" b="1" dirty="0">
                <a:effectLst/>
              </a:rPr>
              <a:t>It is estimated that nearly half of all children in America are being raised in homes without fathers present</a:t>
            </a:r>
          </a:p>
          <a:p>
            <a:pPr marL="628650" lvl="1" indent="-171450">
              <a:buFont typeface="Arial" panose="020B0604020202020204" pitchFamily="34" charset="0"/>
              <a:buChar char="•"/>
            </a:pPr>
            <a:r>
              <a:rPr lang="en-US" dirty="0">
                <a:effectLst/>
              </a:rPr>
              <a:t>A home without a father used to mean a tragedy, like war or an accident, had snatched the father away from his family. </a:t>
            </a:r>
          </a:p>
          <a:p>
            <a:pPr marL="628650" lvl="1" indent="-171450">
              <a:buFont typeface="Arial" panose="020B0604020202020204" pitchFamily="34" charset="0"/>
              <a:buChar char="•"/>
            </a:pPr>
            <a:r>
              <a:rPr lang="en-US" dirty="0">
                <a:effectLst/>
              </a:rPr>
              <a:t>Today, fathers are missing from homes because of tragic choices made by men (and women).</a:t>
            </a:r>
          </a:p>
          <a:p>
            <a:pPr marL="171450" indent="-171450">
              <a:buFont typeface="Arial" panose="020B0604020202020204" pitchFamily="34" charset="0"/>
              <a:buChar char="•"/>
            </a:pPr>
            <a:r>
              <a:rPr lang="en-US" b="1" dirty="0">
                <a:effectLst/>
              </a:rPr>
              <a:t>Not only do families suffer because of this, our whole culture suffers. </a:t>
            </a:r>
          </a:p>
          <a:p>
            <a:pPr marL="171450" indent="-171450">
              <a:buFont typeface="Arial" panose="020B0604020202020204" pitchFamily="34" charset="0"/>
              <a:buChar char="•"/>
            </a:pPr>
            <a:r>
              <a:rPr lang="en-US" dirty="0">
                <a:effectLst/>
              </a:rPr>
              <a:t>Do not over-look the fact that those men who neglect their responsibilities will also suffer; they are guilty of sin and will face the judgment of God. </a:t>
            </a:r>
          </a:p>
          <a:p>
            <a:endParaRPr lang="en-US" dirty="0">
              <a:effectLst/>
            </a:endParaRPr>
          </a:p>
          <a:p>
            <a:r>
              <a:rPr lang="en-US" b="1" dirty="0">
                <a:effectLst/>
              </a:rPr>
              <a:t>Fathers need to take the lead in demonstrating obedience to God. When they do not, is it any wonder that their children do not obey God? </a:t>
            </a:r>
          </a:p>
          <a:p>
            <a:pPr marL="171450" indent="-171450">
              <a:buFont typeface="Arial" panose="020B0604020202020204" pitchFamily="34" charset="0"/>
              <a:buChar char="•"/>
            </a:pPr>
            <a:r>
              <a:rPr lang="en-US" b="1" dirty="0">
                <a:effectLst/>
              </a:rPr>
              <a:t>Adam</a:t>
            </a:r>
            <a:r>
              <a:rPr lang="en-US" dirty="0">
                <a:effectLst/>
              </a:rPr>
              <a:t>, the father of our race, obeyed </a:t>
            </a:r>
            <a:r>
              <a:rPr lang="en-US" u="sng" dirty="0">
                <a:effectLst/>
              </a:rPr>
              <a:t>his own will</a:t>
            </a:r>
            <a:r>
              <a:rPr lang="en-US" u="none" dirty="0">
                <a:effectLst/>
              </a:rPr>
              <a:t> </a:t>
            </a:r>
            <a:r>
              <a:rPr lang="en-US" dirty="0">
                <a:effectLst/>
              </a:rPr>
              <a:t>when he ate of the forbidden fruit (Gen. 3:1-12). Are we surprised when his son, Cain, obeyed </a:t>
            </a:r>
            <a:r>
              <a:rPr lang="en-US" u="sng" dirty="0">
                <a:effectLst/>
              </a:rPr>
              <a:t>his own will</a:t>
            </a:r>
            <a:r>
              <a:rPr lang="en-US" u="none" dirty="0">
                <a:effectLst/>
              </a:rPr>
              <a:t> </a:t>
            </a:r>
            <a:r>
              <a:rPr lang="en-US" dirty="0">
                <a:effectLst/>
              </a:rPr>
              <a:t>in slaying his brother, Abel? Every father must face the fact that his conduct has a powerful impact on his children.</a:t>
            </a:r>
          </a:p>
          <a:p>
            <a:endParaRPr lang="en-US" dirty="0">
              <a:effectLst/>
            </a:endParaRPr>
          </a:p>
          <a:p>
            <a:r>
              <a:rPr lang="en-US" dirty="0">
                <a:effectLst/>
              </a:rPr>
              <a:t>Based on Max Dawson article</a:t>
            </a:r>
          </a:p>
          <a:p>
            <a:r>
              <a:rPr lang="en-US" dirty="0">
                <a:effectLst/>
              </a:rPr>
              <a:t>Guardian of Truth XLI: 12 p. 10-11</a:t>
            </a:r>
            <a:br>
              <a:rPr lang="en-US" dirty="0">
                <a:effectLst/>
              </a:rPr>
            </a:br>
            <a:r>
              <a:rPr lang="en-US" dirty="0">
                <a:effectLst/>
              </a:rPr>
              <a:t>June 19, 1997</a:t>
            </a:r>
          </a:p>
          <a:p>
            <a:endParaRPr lang="en-US" dirty="0"/>
          </a:p>
        </p:txBody>
      </p:sp>
      <p:sp>
        <p:nvSpPr>
          <p:cNvPr id="4" name="Slide Number Placeholder 3"/>
          <p:cNvSpPr>
            <a:spLocks noGrp="1"/>
          </p:cNvSpPr>
          <p:nvPr>
            <p:ph type="sldNum" sz="quarter" idx="10"/>
          </p:nvPr>
        </p:nvSpPr>
        <p:spPr/>
        <p:txBody>
          <a:bodyPr/>
          <a:lstStyle/>
          <a:p>
            <a:fld id="{BFD54D4D-41A1-4188-9598-0DFACAE0529C}" type="slidenum">
              <a:rPr lang="en-US" smtClean="0"/>
              <a:t>1</a:t>
            </a:fld>
            <a:endParaRPr lang="en-US"/>
          </a:p>
        </p:txBody>
      </p:sp>
    </p:spTree>
    <p:extLst>
      <p:ext uri="{BB962C8B-B14F-4D97-AF65-F5344CB8AC3E}">
        <p14:creationId xmlns:p14="http://schemas.microsoft.com/office/powerpoint/2010/main" val="318837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effectLst/>
              </a:rPr>
              <a:t>Some Old Testament examples of men who failed their children.</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When fathers do not lead in </a:t>
            </a:r>
            <a:r>
              <a:rPr lang="en-US" b="1" dirty="0">
                <a:effectLst/>
              </a:rPr>
              <a:t>disciplining their children</a:t>
            </a:r>
            <a:r>
              <a:rPr lang="en-US" dirty="0">
                <a:effectLst/>
              </a:rPr>
              <a:t>, they often wind up with the kind of boys Eli had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rPr>
              <a:t>(1 Samuel 2:22-25), </a:t>
            </a:r>
            <a:r>
              <a:rPr lang="en-US" i="1" dirty="0">
                <a:effectLst/>
              </a:rPr>
              <a:t>“</a:t>
            </a:r>
            <a:r>
              <a:rPr lang="en-US" sz="1200" b="0" i="1" u="none" strike="noStrike" kern="1200" dirty="0">
                <a:solidFill>
                  <a:schemeClr val="tx1"/>
                </a:solidFill>
                <a:effectLst/>
                <a:latin typeface="+mn-lt"/>
                <a:ea typeface="+mn-ea"/>
                <a:cs typeface="+mn-cs"/>
              </a:rPr>
              <a:t>Now Eli was very old; and he heard everything his sons did to all Israel, and how they lay with the women who assembled at the door of the tabernacle of meeting.  </a:t>
            </a:r>
            <a:r>
              <a:rPr lang="en-US" sz="1200" b="0" i="1" u="none" strike="noStrike" kern="1200" baseline="30000" dirty="0">
                <a:solidFill>
                  <a:schemeClr val="tx1"/>
                </a:solidFill>
                <a:effectLst/>
                <a:latin typeface="+mn-lt"/>
                <a:ea typeface="+mn-ea"/>
                <a:cs typeface="+mn-cs"/>
              </a:rPr>
              <a:t>23</a:t>
            </a:r>
            <a:r>
              <a:rPr lang="en-US" sz="1200" b="0" i="1" u="none" strike="noStrike" kern="1200" dirty="0">
                <a:solidFill>
                  <a:schemeClr val="tx1"/>
                </a:solidFill>
                <a:effectLst/>
                <a:latin typeface="+mn-lt"/>
                <a:ea typeface="+mn-ea"/>
                <a:cs typeface="+mn-cs"/>
              </a:rPr>
              <a:t> So he said to them, "Why do you do such things? For I hear of your evil dealings from all the people.  </a:t>
            </a:r>
            <a:r>
              <a:rPr lang="en-US" sz="1200" b="0" i="1" u="none" strike="noStrike" kern="1200" baseline="30000" dirty="0">
                <a:solidFill>
                  <a:schemeClr val="tx1"/>
                </a:solidFill>
                <a:effectLst/>
                <a:latin typeface="+mn-lt"/>
                <a:ea typeface="+mn-ea"/>
                <a:cs typeface="+mn-cs"/>
              </a:rPr>
              <a:t>24</a:t>
            </a:r>
            <a:r>
              <a:rPr lang="en-US" sz="1200" b="0" i="1" u="none" strike="noStrike" kern="1200" dirty="0">
                <a:solidFill>
                  <a:schemeClr val="tx1"/>
                </a:solidFill>
                <a:effectLst/>
                <a:latin typeface="+mn-lt"/>
                <a:ea typeface="+mn-ea"/>
                <a:cs typeface="+mn-cs"/>
              </a:rPr>
              <a:t> No, my sons! For it is not a good report that I hear. You make the Lord's people transgress.  </a:t>
            </a:r>
            <a:r>
              <a:rPr lang="en-US" sz="1200" b="0" i="1" u="none" strike="noStrike" kern="1200" baseline="30000" dirty="0">
                <a:solidFill>
                  <a:schemeClr val="tx1"/>
                </a:solidFill>
                <a:effectLst/>
                <a:latin typeface="+mn-lt"/>
                <a:ea typeface="+mn-ea"/>
                <a:cs typeface="+mn-cs"/>
              </a:rPr>
              <a:t>25</a:t>
            </a:r>
            <a:r>
              <a:rPr lang="en-US" sz="1200" b="0" i="1" u="none" strike="noStrike" kern="1200" dirty="0">
                <a:solidFill>
                  <a:schemeClr val="tx1"/>
                </a:solidFill>
                <a:effectLst/>
                <a:latin typeface="+mn-lt"/>
                <a:ea typeface="+mn-ea"/>
                <a:cs typeface="+mn-cs"/>
              </a:rPr>
              <a:t> If one man sins against another, God will judge him. But if a man sins against the Lord, who will intercede for him?" Nevertheless they did not heed the voice of their father, because the Lord desired to kill them.”</a:t>
            </a:r>
          </a:p>
          <a:p>
            <a:r>
              <a:rPr lang="en-US" b="1" dirty="0">
                <a:effectLst/>
              </a:rPr>
              <a:t>(1 Samuel 3:11-13), </a:t>
            </a:r>
            <a:r>
              <a:rPr lang="en-US" b="0" i="1" dirty="0">
                <a:effectLst/>
              </a:rPr>
              <a:t>“</a:t>
            </a:r>
            <a:r>
              <a:rPr lang="en-US" sz="1200" b="0" i="1" u="none" strike="noStrike" kern="1200" dirty="0">
                <a:solidFill>
                  <a:schemeClr val="tx1"/>
                </a:solidFill>
                <a:effectLst/>
                <a:latin typeface="+mn-lt"/>
                <a:ea typeface="+mn-ea"/>
                <a:cs typeface="+mn-cs"/>
              </a:rPr>
              <a:t>Then the Lord said to Samuel: "Behold, I will do something in Israel at which both ears of everyone who hears it will tingle.  </a:t>
            </a:r>
            <a:r>
              <a:rPr lang="en-US" sz="1200" b="0" i="1" u="none" strike="noStrike" kern="1200" baseline="30000" dirty="0">
                <a:solidFill>
                  <a:schemeClr val="tx1"/>
                </a:solidFill>
                <a:effectLst/>
                <a:latin typeface="+mn-lt"/>
                <a:ea typeface="+mn-ea"/>
                <a:cs typeface="+mn-cs"/>
              </a:rPr>
              <a:t>12</a:t>
            </a:r>
            <a:r>
              <a:rPr lang="en-US" sz="1200" b="0" i="1" u="none" strike="noStrike" kern="1200" dirty="0">
                <a:solidFill>
                  <a:schemeClr val="tx1"/>
                </a:solidFill>
                <a:effectLst/>
                <a:latin typeface="+mn-lt"/>
                <a:ea typeface="+mn-ea"/>
                <a:cs typeface="+mn-cs"/>
              </a:rPr>
              <a:t> In that day I will perform against Eli all that I have spoken concerning his house, from beginning to end. </a:t>
            </a:r>
          </a:p>
          <a:p>
            <a:r>
              <a:rPr lang="en-US" sz="1200" b="0" i="1" u="none" strike="noStrike" kern="1200" baseline="30000" dirty="0">
                <a:solidFill>
                  <a:schemeClr val="tx1"/>
                </a:solidFill>
                <a:effectLst/>
                <a:latin typeface="+mn-lt"/>
                <a:ea typeface="+mn-ea"/>
                <a:cs typeface="+mn-cs"/>
              </a:rPr>
              <a:t>13</a:t>
            </a:r>
            <a:r>
              <a:rPr lang="en-US" sz="1200" b="0" i="1" u="none" strike="noStrike" kern="1200" dirty="0">
                <a:solidFill>
                  <a:schemeClr val="tx1"/>
                </a:solidFill>
                <a:effectLst/>
                <a:latin typeface="+mn-lt"/>
                <a:ea typeface="+mn-ea"/>
                <a:cs typeface="+mn-cs"/>
              </a:rPr>
              <a:t> For I have told him that I will judge his house forever for the iniquity which he knows, because his sons made themselves vile, and he did not restrain them.</a:t>
            </a:r>
          </a:p>
          <a:p>
            <a:pPr marL="628650" lvl="1" indent="-171450">
              <a:buFont typeface="Arial" panose="020B0604020202020204" pitchFamily="34" charset="0"/>
              <a:buChar char="•"/>
            </a:pPr>
            <a:r>
              <a:rPr lang="en-US" dirty="0">
                <a:effectLst/>
              </a:rPr>
              <a:t>Eli's sons were wicked and vile; they turned out the way they did, in part, because </a:t>
            </a:r>
            <a:r>
              <a:rPr lang="en-US" i="1" dirty="0">
                <a:effectLst/>
              </a:rPr>
              <a:t>"he did not restrain them."</a:t>
            </a:r>
          </a:p>
        </p:txBody>
      </p:sp>
      <p:sp>
        <p:nvSpPr>
          <p:cNvPr id="4" name="Slide Number Placeholder 3"/>
          <p:cNvSpPr>
            <a:spLocks noGrp="1"/>
          </p:cNvSpPr>
          <p:nvPr>
            <p:ph type="sldNum" sz="quarter" idx="10"/>
          </p:nvPr>
        </p:nvSpPr>
        <p:spPr/>
        <p:txBody>
          <a:bodyPr/>
          <a:lstStyle/>
          <a:p>
            <a:fld id="{BFD54D4D-41A1-4188-9598-0DFACAE0529C}" type="slidenum">
              <a:rPr lang="en-US" smtClean="0"/>
              <a:t>2</a:t>
            </a:fld>
            <a:endParaRPr lang="en-US"/>
          </a:p>
        </p:txBody>
      </p:sp>
    </p:spTree>
    <p:extLst>
      <p:ext uri="{BB962C8B-B14F-4D97-AF65-F5344CB8AC3E}">
        <p14:creationId xmlns:p14="http://schemas.microsoft.com/office/powerpoint/2010/main" val="242487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effectLst/>
              </a:rPr>
              <a:t>Some Old Testament examples of men who failed their children.</a:t>
            </a:r>
          </a:p>
          <a:p>
            <a:pPr marL="171450" indent="-171450">
              <a:buFont typeface="Arial" panose="020B0604020202020204" pitchFamily="34" charset="0"/>
              <a:buChar char="•"/>
            </a:pPr>
            <a:r>
              <a:rPr lang="en-US" dirty="0">
                <a:effectLst/>
              </a:rPr>
              <a:t>The patriarch Jacob exemplifies what can happen when fathers do not teach their children fairness and impartiality; they wind up with the kind of problems Jacob had with his sons </a:t>
            </a:r>
          </a:p>
          <a:p>
            <a:r>
              <a:rPr lang="en-US" b="1" dirty="0">
                <a:effectLst/>
              </a:rPr>
              <a:t>(Genesis 37:3-4), </a:t>
            </a:r>
            <a:r>
              <a:rPr lang="en-US" b="0" i="1" dirty="0">
                <a:effectLst/>
              </a:rPr>
              <a:t>“</a:t>
            </a:r>
            <a:r>
              <a:rPr lang="en-US" sz="1200" b="0" i="1" u="none" strike="noStrike" kern="1200" dirty="0">
                <a:solidFill>
                  <a:schemeClr val="tx1"/>
                </a:solidFill>
                <a:effectLst/>
                <a:latin typeface="+mn-lt"/>
                <a:ea typeface="+mn-ea"/>
                <a:cs typeface="+mn-cs"/>
              </a:rPr>
              <a:t>Now Israel loved Joseph more than all his children, because he was the son of his old age. Also he made him a tunic of many colors.  </a:t>
            </a:r>
            <a:r>
              <a:rPr lang="en-US" sz="1200" b="0" i="1" u="none" strike="noStrike" kern="1200" baseline="30000" dirty="0">
                <a:solidFill>
                  <a:schemeClr val="tx1"/>
                </a:solidFill>
                <a:effectLst/>
                <a:latin typeface="+mn-lt"/>
                <a:ea typeface="+mn-ea"/>
                <a:cs typeface="+mn-cs"/>
              </a:rPr>
              <a:t>4</a:t>
            </a:r>
            <a:r>
              <a:rPr lang="en-US" sz="1200" b="0" i="1" u="none" strike="noStrike" kern="1200" dirty="0">
                <a:solidFill>
                  <a:schemeClr val="tx1"/>
                </a:solidFill>
                <a:effectLst/>
                <a:latin typeface="+mn-lt"/>
                <a:ea typeface="+mn-ea"/>
                <a:cs typeface="+mn-cs"/>
              </a:rPr>
              <a:t> But when his brothers saw that their father loved him more than all his brothers, they hated him and could not speak peaceably to him.”</a:t>
            </a:r>
          </a:p>
          <a:p>
            <a:pPr marL="628650" lvl="1" indent="-171450">
              <a:buFont typeface="Arial" panose="020B0604020202020204" pitchFamily="34" charset="0"/>
              <a:buChar char="•"/>
            </a:pPr>
            <a:r>
              <a:rPr lang="en-US" dirty="0">
                <a:effectLst/>
              </a:rPr>
              <a:t>He had shown partiality to his son Joseph and, as a result, Joseph's brothers despised him. </a:t>
            </a:r>
          </a:p>
          <a:p>
            <a:pPr marL="628650" lvl="1" indent="-171450">
              <a:buFont typeface="Arial" panose="020B0604020202020204" pitchFamily="34" charset="0"/>
              <a:buChar char="•"/>
            </a:pPr>
            <a:r>
              <a:rPr lang="en-US" dirty="0">
                <a:effectLst/>
              </a:rPr>
              <a:t>These brothers not only sold Joseph into slavery, they lied to their father about the matter.</a:t>
            </a:r>
          </a:p>
          <a:p>
            <a:pPr marL="628650" lvl="1" indent="-171450">
              <a:buFont typeface="Arial" panose="020B0604020202020204" pitchFamily="34" charset="0"/>
              <a:buChar char="•"/>
            </a:pPr>
            <a:r>
              <a:rPr lang="en-US" dirty="0">
                <a:effectLst/>
              </a:rPr>
              <a:t> While the brothers are to be faulted for their crimes, we cannot overlook Jacob's failure. </a:t>
            </a:r>
          </a:p>
          <a:p>
            <a:pPr marL="628650" lvl="1" indent="-171450">
              <a:buFont typeface="Arial" panose="020B0604020202020204" pitchFamily="34" charset="0"/>
              <a:buChar char="•"/>
            </a:pPr>
            <a:r>
              <a:rPr lang="en-US" dirty="0">
                <a:effectLst/>
              </a:rPr>
              <a:t>Men rarely see the far-reaching consequences of their actions. </a:t>
            </a:r>
          </a:p>
          <a:p>
            <a:pPr marL="628650" lvl="1" indent="-171450">
              <a:buFont typeface="Arial" panose="020B0604020202020204" pitchFamily="34" charset="0"/>
              <a:buChar char="•"/>
            </a:pPr>
            <a:r>
              <a:rPr lang="en-US" dirty="0">
                <a:effectLst/>
              </a:rPr>
              <a:t>Certainly Jacob did not fore-see the results of his partiality.</a:t>
            </a:r>
          </a:p>
          <a:p>
            <a:r>
              <a:rPr lang="en-US" b="1" dirty="0">
                <a:effectLst/>
              </a:rPr>
              <a:t>The cases of failed fatherhood are not all found in the Bible. They are often found in the church. </a:t>
            </a:r>
          </a:p>
          <a:p>
            <a:pPr marL="171450" indent="-171450">
              <a:buFont typeface="Arial" panose="020B0604020202020204" pitchFamily="34" charset="0"/>
              <a:buChar char="•"/>
            </a:pPr>
            <a:r>
              <a:rPr lang="en-US" dirty="0">
                <a:effectLst/>
              </a:rPr>
              <a:t>We need Christian fathers today who are diligent to teach their children the Bible? </a:t>
            </a:r>
          </a:p>
          <a:p>
            <a:pPr marL="171450" indent="-171450">
              <a:buFont typeface="Arial" panose="020B0604020202020204" pitchFamily="34" charset="0"/>
              <a:buChar char="•"/>
            </a:pPr>
            <a:r>
              <a:rPr lang="en-US" dirty="0">
                <a:effectLst/>
              </a:rPr>
              <a:t>We need men like Abraham in our generation? </a:t>
            </a:r>
          </a:p>
          <a:p>
            <a:pPr marL="0" indent="0">
              <a:buFont typeface="Arial" panose="020B0604020202020204" pitchFamily="34" charset="0"/>
              <a:buNone/>
            </a:pPr>
            <a:r>
              <a:rPr lang="en-US" b="1" dirty="0">
                <a:effectLst/>
              </a:rPr>
              <a:t>(Genesis 18:19),</a:t>
            </a:r>
            <a:r>
              <a:rPr lang="en-US" b="1" i="1" dirty="0">
                <a:effectLst/>
              </a:rPr>
              <a:t> </a:t>
            </a:r>
            <a:r>
              <a:rPr lang="en-US" i="1" dirty="0">
                <a:effectLst/>
              </a:rPr>
              <a:t>“</a:t>
            </a:r>
            <a:r>
              <a:rPr lang="en-US" sz="1200" b="0" i="1" kern="1200" dirty="0">
                <a:solidFill>
                  <a:schemeClr val="tx1"/>
                </a:solidFill>
                <a:effectLst/>
                <a:latin typeface="+mn-lt"/>
                <a:ea typeface="+mn-ea"/>
                <a:cs typeface="+mn-cs"/>
              </a:rPr>
              <a:t>For I have known him, in order that he may command his children and his household after him, that they keep the way of the Lord, to do righteousness and justice, that the Lord may bring to Abraham what He has spoken to him."</a:t>
            </a:r>
            <a:endParaRPr lang="en-US" i="1" dirty="0">
              <a:effectLst/>
            </a:endParaRPr>
          </a:p>
          <a:p>
            <a:pPr marL="171450" indent="-171450">
              <a:buFont typeface="Arial" panose="020B0604020202020204" pitchFamily="34" charset="0"/>
              <a:buChar char="•"/>
            </a:pPr>
            <a:r>
              <a:rPr lang="en-US" dirty="0">
                <a:effectLst/>
              </a:rPr>
              <a:t>If this generation that is being raised today that does not know the word of God, this failure will ex-act a terrible price from both those children and the church. </a:t>
            </a:r>
          </a:p>
          <a:p>
            <a:pPr marL="628650" lvl="1" indent="-171450">
              <a:buFont typeface="Arial" panose="020B0604020202020204" pitchFamily="34" charset="0"/>
              <a:buChar char="•"/>
            </a:pPr>
            <a:r>
              <a:rPr lang="en-US" dirty="0">
                <a:effectLst/>
              </a:rPr>
              <a:t>When young people in the church are raised with-out knowledge of the Bible, they wander aimlessly in life and eventually cause the church to wander. </a:t>
            </a:r>
          </a:p>
          <a:p>
            <a:pPr marL="628650" lvl="1" indent="-171450">
              <a:buFont typeface="Arial" panose="020B0604020202020204" pitchFamily="34" charset="0"/>
              <a:buChar char="•"/>
            </a:pPr>
            <a:r>
              <a:rPr lang="en-US" dirty="0">
                <a:effectLst/>
              </a:rPr>
              <a:t>For a while, they will rely on traditions and past practices to guide them, but ultimately they will make grievous errors because they do not know the will of God. </a:t>
            </a:r>
          </a:p>
          <a:p>
            <a:pPr marL="628650" lvl="1" indent="-171450">
              <a:buFont typeface="Arial" panose="020B0604020202020204" pitchFamily="34" charset="0"/>
              <a:buChar char="•"/>
            </a:pPr>
            <a:r>
              <a:rPr lang="en-US" dirty="0">
                <a:effectLst/>
              </a:rPr>
              <a:t>When controversy arises, they will not know how to deal with it and will be easy prey for false teachers. </a:t>
            </a:r>
          </a:p>
          <a:p>
            <a:pPr marL="628650" lvl="1" indent="-171450">
              <a:buFont typeface="Arial" panose="020B0604020202020204" pitchFamily="34" charset="0"/>
              <a:buChar char="•"/>
            </a:pPr>
            <a:r>
              <a:rPr lang="en-US" dirty="0">
                <a:effectLst/>
              </a:rPr>
              <a:t>When decisions have to be made, they will be guided by opinions, not by a "thus </a:t>
            </a:r>
            <a:r>
              <a:rPr lang="en-US" dirty="0" err="1">
                <a:effectLst/>
              </a:rPr>
              <a:t>saith</a:t>
            </a:r>
            <a:r>
              <a:rPr lang="en-US" dirty="0">
                <a:effectLst/>
              </a:rPr>
              <a:t> the Lord." </a:t>
            </a:r>
          </a:p>
          <a:p>
            <a:pPr marL="628650" lvl="1" indent="-171450">
              <a:buFont typeface="Arial" panose="020B0604020202020204" pitchFamily="34" charset="0"/>
              <a:buChar char="•"/>
            </a:pPr>
            <a:r>
              <a:rPr lang="en-US" dirty="0">
                <a:effectLst/>
              </a:rPr>
              <a:t>Failed fathers not only produce faltering families, they are a contributing cause of apostasy in local churches.</a:t>
            </a:r>
          </a:p>
        </p:txBody>
      </p:sp>
      <p:sp>
        <p:nvSpPr>
          <p:cNvPr id="4" name="Slide Number Placeholder 3"/>
          <p:cNvSpPr>
            <a:spLocks noGrp="1"/>
          </p:cNvSpPr>
          <p:nvPr>
            <p:ph type="sldNum" sz="quarter" idx="10"/>
          </p:nvPr>
        </p:nvSpPr>
        <p:spPr/>
        <p:txBody>
          <a:bodyPr/>
          <a:lstStyle/>
          <a:p>
            <a:fld id="{BFD54D4D-41A1-4188-9598-0DFACAE0529C}" type="slidenum">
              <a:rPr lang="en-US" smtClean="0"/>
              <a:t>3</a:t>
            </a:fld>
            <a:endParaRPr lang="en-US"/>
          </a:p>
        </p:txBody>
      </p:sp>
    </p:spTree>
    <p:extLst>
      <p:ext uri="{BB962C8B-B14F-4D97-AF65-F5344CB8AC3E}">
        <p14:creationId xmlns:p14="http://schemas.microsoft.com/office/powerpoint/2010/main" val="195878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There are many more problems created by fathers who abdicate their responsibilities. </a:t>
            </a:r>
          </a:p>
          <a:p>
            <a:pPr marL="171450" indent="-171450">
              <a:buFont typeface="Arial" panose="020B0604020202020204" pitchFamily="34" charset="0"/>
              <a:buChar char="•"/>
            </a:pPr>
            <a:r>
              <a:rPr lang="en-US" dirty="0">
                <a:effectLst/>
              </a:rPr>
              <a:t>But, it is not enough to merely point to problems. </a:t>
            </a:r>
          </a:p>
          <a:p>
            <a:pPr marL="171450" indent="-171450">
              <a:buFont typeface="Arial" panose="020B0604020202020204" pitchFamily="34" charset="0"/>
              <a:buChar char="•"/>
            </a:pPr>
            <a:r>
              <a:rPr lang="en-US" dirty="0">
                <a:effectLst/>
              </a:rPr>
              <a:t>We must offer solutions. </a:t>
            </a:r>
            <a:r>
              <a:rPr lang="en-US" b="1" dirty="0">
                <a:effectLst/>
              </a:rPr>
              <a:t>Here are four areas where fathers ought to excel.</a:t>
            </a:r>
          </a:p>
          <a:p>
            <a:endParaRPr lang="en-US" dirty="0">
              <a:effectLst/>
            </a:endParaRPr>
          </a:p>
          <a:p>
            <a:r>
              <a:rPr lang="en-US" b="1" dirty="0">
                <a:effectLst/>
              </a:rPr>
              <a:t>A father should be a friend to his family. </a:t>
            </a:r>
          </a:p>
          <a:p>
            <a:pPr marL="171450" indent="-171450">
              <a:buFont typeface="Arial" panose="020B0604020202020204" pitchFamily="34" charset="0"/>
              <a:buChar char="•"/>
            </a:pPr>
            <a:r>
              <a:rPr lang="en-US" dirty="0">
                <a:effectLst/>
              </a:rPr>
              <a:t>What do we mean by a "friend"?</a:t>
            </a:r>
          </a:p>
          <a:p>
            <a:pPr marL="628650" lvl="1" indent="-171450">
              <a:buFont typeface="Arial" panose="020B0604020202020204" pitchFamily="34" charset="0"/>
              <a:buChar char="•"/>
            </a:pPr>
            <a:r>
              <a:rPr lang="en-US" dirty="0">
                <a:effectLst/>
              </a:rPr>
              <a:t>In our times, we have reduced it to mean "my buddy.“</a:t>
            </a:r>
          </a:p>
          <a:p>
            <a:pPr marL="628650" lvl="1" indent="-171450">
              <a:buFont typeface="Arial" panose="020B0604020202020204" pitchFamily="34" charset="0"/>
              <a:buChar char="•"/>
            </a:pPr>
            <a:r>
              <a:rPr lang="en-US" dirty="0">
                <a:effectLst/>
              </a:rPr>
              <a:t> A friend is much more than that. </a:t>
            </a:r>
          </a:p>
          <a:p>
            <a:pPr marL="628650" lvl="1" indent="-171450">
              <a:buFont typeface="Arial" panose="020B0604020202020204" pitchFamily="34" charset="0"/>
              <a:buChar char="•"/>
            </a:pPr>
            <a:r>
              <a:rPr lang="en-US" dirty="0">
                <a:effectLst/>
              </a:rPr>
              <a:t>Jesus is the perfect model of what a friend is. </a:t>
            </a:r>
          </a:p>
          <a:p>
            <a:r>
              <a:rPr lang="en-US" b="1" dirty="0">
                <a:effectLst/>
              </a:rPr>
              <a:t>(John 15:12-14), </a:t>
            </a:r>
            <a:r>
              <a:rPr lang="en-US" b="0" i="1" dirty="0">
                <a:effectLst/>
              </a:rPr>
              <a:t>“</a:t>
            </a:r>
            <a:r>
              <a:rPr lang="en-US" sz="1200" b="0" i="1" u="none" strike="noStrike" kern="1200" dirty="0">
                <a:solidFill>
                  <a:schemeClr val="tx1"/>
                </a:solidFill>
                <a:effectLst/>
                <a:latin typeface="+mn-lt"/>
                <a:ea typeface="+mn-ea"/>
                <a:cs typeface="+mn-cs"/>
              </a:rPr>
              <a:t>This is My commandment, that you love one another as I have loved you.  </a:t>
            </a:r>
            <a:r>
              <a:rPr lang="en-US" sz="1200" b="0" i="1" u="none" strike="noStrike" kern="1200" baseline="30000" dirty="0">
                <a:solidFill>
                  <a:schemeClr val="tx1"/>
                </a:solidFill>
                <a:effectLst/>
                <a:latin typeface="+mn-lt"/>
                <a:ea typeface="+mn-ea"/>
                <a:cs typeface="+mn-cs"/>
              </a:rPr>
              <a:t>13</a:t>
            </a:r>
            <a:r>
              <a:rPr lang="en-US" sz="1200" b="0" i="1" u="none" strike="noStrike" kern="1200" dirty="0">
                <a:solidFill>
                  <a:schemeClr val="tx1"/>
                </a:solidFill>
                <a:effectLst/>
                <a:latin typeface="+mn-lt"/>
                <a:ea typeface="+mn-ea"/>
                <a:cs typeface="+mn-cs"/>
              </a:rPr>
              <a:t> Greater love has no one than this, than to lay down one's life for his friends. 14 You are My friends if you do whatever I command you.”</a:t>
            </a:r>
          </a:p>
          <a:p>
            <a:pPr marL="628650" lvl="1" indent="-171450">
              <a:buFont typeface="Arial" panose="020B0604020202020204" pitchFamily="34" charset="0"/>
              <a:buChar char="•"/>
            </a:pPr>
            <a:r>
              <a:rPr lang="en-US" dirty="0">
                <a:effectLst/>
              </a:rPr>
              <a:t>A friend sacrifices; he is someone you can trust. </a:t>
            </a:r>
          </a:p>
          <a:p>
            <a:pPr marL="628650" lvl="1" indent="-171450">
              <a:buFont typeface="Arial" panose="020B0604020202020204" pitchFamily="34" charset="0"/>
              <a:buChar char="•"/>
            </a:pPr>
            <a:r>
              <a:rPr lang="en-US" dirty="0">
                <a:effectLst/>
              </a:rPr>
              <a:t>A friend is a commitment-maker and a vow-keeper. </a:t>
            </a:r>
          </a:p>
          <a:p>
            <a:pPr marL="628650" lvl="1" indent="-171450">
              <a:buFont typeface="Arial" panose="020B0604020202020204" pitchFamily="34" charset="0"/>
              <a:buChar char="•"/>
            </a:pPr>
            <a:r>
              <a:rPr lang="en-US" dirty="0">
                <a:effectLst/>
              </a:rPr>
              <a:t>When he talks, he listens and remembers his word, for it is sacred to him.</a:t>
            </a:r>
          </a:p>
        </p:txBody>
      </p:sp>
      <p:sp>
        <p:nvSpPr>
          <p:cNvPr id="4" name="Slide Number Placeholder 3"/>
          <p:cNvSpPr>
            <a:spLocks noGrp="1"/>
          </p:cNvSpPr>
          <p:nvPr>
            <p:ph type="sldNum" sz="quarter" idx="10"/>
          </p:nvPr>
        </p:nvSpPr>
        <p:spPr/>
        <p:txBody>
          <a:bodyPr/>
          <a:lstStyle/>
          <a:p>
            <a:fld id="{BFD54D4D-41A1-4188-9598-0DFACAE0529C}" type="slidenum">
              <a:rPr lang="en-US" smtClean="0"/>
              <a:t>4</a:t>
            </a:fld>
            <a:endParaRPr lang="en-US"/>
          </a:p>
        </p:txBody>
      </p:sp>
    </p:spTree>
    <p:extLst>
      <p:ext uri="{BB962C8B-B14F-4D97-AF65-F5344CB8AC3E}">
        <p14:creationId xmlns:p14="http://schemas.microsoft.com/office/powerpoint/2010/main" val="362278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 father should be a teacher of his family. </a:t>
            </a:r>
          </a:p>
          <a:p>
            <a:pPr marL="171450" indent="-171450">
              <a:buFont typeface="Arial" panose="020B0604020202020204" pitchFamily="34" charset="0"/>
              <a:buChar char="•"/>
            </a:pPr>
            <a:r>
              <a:rPr lang="en-US" dirty="0">
                <a:effectLst/>
              </a:rPr>
              <a:t>A father must have a heart that wants to show his family the right way. </a:t>
            </a:r>
          </a:p>
          <a:p>
            <a:pPr marL="171450" indent="-171450">
              <a:buFont typeface="Arial" panose="020B0604020202020204" pitchFamily="34" charset="0"/>
              <a:buChar char="•"/>
            </a:pPr>
            <a:r>
              <a:rPr lang="en-US" dirty="0">
                <a:effectLst/>
              </a:rPr>
              <a:t>Again, Jesus is the model </a:t>
            </a:r>
          </a:p>
          <a:p>
            <a:r>
              <a:rPr lang="en-US" b="1" dirty="0">
                <a:effectLst/>
              </a:rPr>
              <a:t>(Ephesians 4:20-24</a:t>
            </a:r>
            <a:r>
              <a:rPr lang="en-US" b="1" i="0" dirty="0">
                <a:effectLst/>
              </a:rPr>
              <a:t>),</a:t>
            </a:r>
            <a:r>
              <a:rPr lang="en-US" b="1" i="1" dirty="0">
                <a:effectLst/>
              </a:rPr>
              <a:t> </a:t>
            </a:r>
            <a:r>
              <a:rPr lang="en-US" i="1" dirty="0">
                <a:effectLst/>
              </a:rPr>
              <a:t>“</a:t>
            </a:r>
            <a:r>
              <a:rPr lang="en-US" sz="1200" b="0" i="1" u="none" strike="noStrike" kern="1200" dirty="0">
                <a:solidFill>
                  <a:schemeClr val="tx1"/>
                </a:solidFill>
                <a:effectLst/>
                <a:latin typeface="+mn-lt"/>
                <a:ea typeface="+mn-ea"/>
                <a:cs typeface="+mn-cs"/>
              </a:rPr>
              <a:t>But you have not so learned Christ, </a:t>
            </a:r>
            <a:r>
              <a:rPr lang="en-US" sz="1200" b="0" i="1" u="none" strike="noStrike" kern="1200" baseline="30000" dirty="0">
                <a:solidFill>
                  <a:schemeClr val="tx1"/>
                </a:solidFill>
                <a:effectLst/>
                <a:latin typeface="+mn-lt"/>
                <a:ea typeface="+mn-ea"/>
                <a:cs typeface="+mn-cs"/>
              </a:rPr>
              <a:t>21</a:t>
            </a:r>
            <a:r>
              <a:rPr lang="en-US" sz="1200" b="1" i="1"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if indeed you have heard Him and have been taught by Him, as the truth is in Jesus: </a:t>
            </a:r>
            <a:r>
              <a:rPr lang="en-US" sz="1200" b="0" i="1" u="none" strike="noStrike" kern="1200" baseline="30000" dirty="0">
                <a:solidFill>
                  <a:schemeClr val="tx1"/>
                </a:solidFill>
                <a:effectLst/>
                <a:latin typeface="+mn-lt"/>
                <a:ea typeface="+mn-ea"/>
                <a:cs typeface="+mn-cs"/>
              </a:rPr>
              <a:t>22</a:t>
            </a:r>
            <a:r>
              <a:rPr lang="en-US" sz="1200" b="0" i="1" u="none" strike="noStrike" kern="1200" dirty="0">
                <a:solidFill>
                  <a:schemeClr val="tx1"/>
                </a:solidFill>
                <a:effectLst/>
                <a:latin typeface="+mn-lt"/>
                <a:ea typeface="+mn-ea"/>
                <a:cs typeface="+mn-cs"/>
              </a:rPr>
              <a:t> that you put off, concerning your former conduct, the old man which grows corrupt according to the deceitful lusts, </a:t>
            </a:r>
            <a:r>
              <a:rPr lang="en-US" sz="1200" b="1" i="1" u="none" strike="noStrike" kern="1200" baseline="30000" dirty="0">
                <a:solidFill>
                  <a:schemeClr val="tx1"/>
                </a:solidFill>
                <a:effectLst/>
                <a:latin typeface="+mn-lt"/>
                <a:ea typeface="+mn-ea"/>
                <a:cs typeface="+mn-cs"/>
              </a:rPr>
              <a:t>23</a:t>
            </a:r>
            <a:r>
              <a:rPr lang="en-US" sz="1200" b="0" i="1" u="none" strike="noStrike" kern="1200" dirty="0">
                <a:solidFill>
                  <a:schemeClr val="tx1"/>
                </a:solidFill>
                <a:effectLst/>
                <a:latin typeface="+mn-lt"/>
                <a:ea typeface="+mn-ea"/>
                <a:cs typeface="+mn-cs"/>
              </a:rPr>
              <a:t> and be renewed in the spirit of your mind, </a:t>
            </a:r>
            <a:r>
              <a:rPr lang="en-US" sz="1200" b="0" i="1" u="none" strike="noStrike" kern="1200" baseline="30000" dirty="0">
                <a:solidFill>
                  <a:schemeClr val="tx1"/>
                </a:solidFill>
                <a:effectLst/>
                <a:latin typeface="+mn-lt"/>
                <a:ea typeface="+mn-ea"/>
                <a:cs typeface="+mn-cs"/>
              </a:rPr>
              <a:t>24</a:t>
            </a:r>
            <a:r>
              <a:rPr lang="en-US" sz="1200" b="0" i="1" u="none" strike="noStrike" kern="1200" dirty="0">
                <a:solidFill>
                  <a:schemeClr val="tx1"/>
                </a:solidFill>
                <a:effectLst/>
                <a:latin typeface="+mn-lt"/>
                <a:ea typeface="+mn-ea"/>
                <a:cs typeface="+mn-cs"/>
              </a:rPr>
              <a:t> and that you put on the new man which was created according to God, in true righteousness and holiness.”</a:t>
            </a:r>
            <a:endParaRPr lang="en-US" i="1" dirty="0">
              <a:effectLst/>
            </a:endParaRPr>
          </a:p>
          <a:p>
            <a:pPr marL="628650" lvl="1" indent="-171450">
              <a:buFont typeface="Arial" panose="020B0604020202020204" pitchFamily="34" charset="0"/>
              <a:buChar char="•"/>
            </a:pPr>
            <a:r>
              <a:rPr lang="en-US" dirty="0">
                <a:effectLst/>
              </a:rPr>
              <a:t>A father must live the truth in his own life first, then train and ex-plain, guiding his wife and children. </a:t>
            </a:r>
          </a:p>
          <a:p>
            <a:pPr marL="628650" lvl="1" indent="-171450">
              <a:buFont typeface="Arial" panose="020B0604020202020204" pitchFamily="34" charset="0"/>
              <a:buChar char="•"/>
            </a:pPr>
            <a:r>
              <a:rPr lang="en-US" dirty="0">
                <a:effectLst/>
              </a:rPr>
              <a:t>Like Jesus, he must show the way for them to follow. </a:t>
            </a:r>
          </a:p>
          <a:p>
            <a:pPr marL="628650" lvl="1" indent="-171450">
              <a:buFont typeface="Arial" panose="020B0604020202020204" pitchFamily="34" charset="0"/>
              <a:buChar char="•"/>
            </a:pPr>
            <a:r>
              <a:rPr lang="en-US" dirty="0">
                <a:effectLst/>
              </a:rPr>
              <a:t>Jesus never asked others to do what he was unwilling to do. </a:t>
            </a:r>
          </a:p>
          <a:p>
            <a:pPr marL="628650" lvl="1" indent="-171450">
              <a:buFont typeface="Arial" panose="020B0604020202020204" pitchFamily="34" charset="0"/>
              <a:buChar char="•"/>
            </a:pPr>
            <a:r>
              <a:rPr lang="en-US" dirty="0">
                <a:effectLst/>
              </a:rPr>
              <a:t>A father doesn't just teach things to his family, he teaches them how to live. </a:t>
            </a:r>
          </a:p>
          <a:p>
            <a:pPr marL="628650" lvl="1" indent="-171450">
              <a:buFont typeface="Arial" panose="020B0604020202020204" pitchFamily="34" charset="0"/>
              <a:buChar char="•"/>
            </a:pPr>
            <a:r>
              <a:rPr lang="en-US" dirty="0">
                <a:effectLst/>
              </a:rPr>
              <a:t>The word of God is his standard for teaching his family.</a:t>
            </a:r>
          </a:p>
        </p:txBody>
      </p:sp>
      <p:sp>
        <p:nvSpPr>
          <p:cNvPr id="4" name="Slide Number Placeholder 3"/>
          <p:cNvSpPr>
            <a:spLocks noGrp="1"/>
          </p:cNvSpPr>
          <p:nvPr>
            <p:ph type="sldNum" sz="quarter" idx="10"/>
          </p:nvPr>
        </p:nvSpPr>
        <p:spPr/>
        <p:txBody>
          <a:bodyPr/>
          <a:lstStyle/>
          <a:p>
            <a:fld id="{BFD54D4D-41A1-4188-9598-0DFACAE0529C}" type="slidenum">
              <a:rPr lang="en-US" smtClean="0"/>
              <a:t>5</a:t>
            </a:fld>
            <a:endParaRPr lang="en-US"/>
          </a:p>
        </p:txBody>
      </p:sp>
    </p:spTree>
    <p:extLst>
      <p:ext uri="{BB962C8B-B14F-4D97-AF65-F5344CB8AC3E}">
        <p14:creationId xmlns:p14="http://schemas.microsoft.com/office/powerpoint/2010/main" val="217663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 father should be a protector of his family. </a:t>
            </a:r>
          </a:p>
          <a:p>
            <a:pPr marL="171450" indent="-171450">
              <a:buFont typeface="Arial" panose="020B0604020202020204" pitchFamily="34" charset="0"/>
              <a:buChar char="•"/>
            </a:pPr>
            <a:r>
              <a:rPr lang="en-US" dirty="0">
                <a:effectLst/>
              </a:rPr>
              <a:t>Just as Jesus is the protector of the church (Eph. 5:29), so is the father to his family. </a:t>
            </a:r>
          </a:p>
          <a:p>
            <a:pPr marL="0" indent="0">
              <a:buFont typeface="Arial" panose="020B0604020202020204" pitchFamily="34" charset="0"/>
              <a:buNone/>
            </a:pPr>
            <a:r>
              <a:rPr lang="en-US" b="1" dirty="0">
                <a:effectLst/>
              </a:rPr>
              <a:t>(Ephesians 5:29), </a:t>
            </a:r>
            <a:r>
              <a:rPr lang="en-US" i="1" dirty="0">
                <a:effectLst/>
              </a:rPr>
              <a:t>“</a:t>
            </a:r>
            <a:r>
              <a:rPr lang="en-US" sz="1200" b="0" i="1" kern="1200" dirty="0">
                <a:solidFill>
                  <a:schemeClr val="tx1"/>
                </a:solidFill>
                <a:effectLst/>
                <a:latin typeface="+mn-lt"/>
                <a:ea typeface="+mn-ea"/>
                <a:cs typeface="+mn-cs"/>
              </a:rPr>
              <a:t>For no one ever hated his own flesh, but nourishes and cherishes it, just as the Lord does the church.”</a:t>
            </a:r>
            <a:endParaRPr lang="en-US" i="1" dirty="0">
              <a:effectLst/>
            </a:endParaRPr>
          </a:p>
          <a:p>
            <a:pPr marL="628650" lvl="1" indent="-171450">
              <a:buFont typeface="Arial" panose="020B0604020202020204" pitchFamily="34" charset="0"/>
              <a:buChar char="•"/>
            </a:pPr>
            <a:r>
              <a:rPr lang="en-US" dirty="0">
                <a:effectLst/>
              </a:rPr>
              <a:t>He protects them from the cold, hunger, and any harm or danger that might befall them</a:t>
            </a:r>
          </a:p>
          <a:p>
            <a:pPr marL="0" lvl="0" indent="0">
              <a:buFont typeface="Arial" panose="020B0604020202020204" pitchFamily="34" charset="0"/>
              <a:buNone/>
            </a:pPr>
            <a:r>
              <a:rPr lang="en-US" b="1" dirty="0">
                <a:effectLst/>
              </a:rPr>
              <a:t>(1 Timothy 5:8), </a:t>
            </a:r>
            <a:r>
              <a:rPr lang="en-US" i="1" dirty="0">
                <a:effectLst/>
              </a:rPr>
              <a:t>“</a:t>
            </a:r>
            <a:r>
              <a:rPr lang="en-US" sz="1200" b="0" i="1" kern="1200" dirty="0">
                <a:solidFill>
                  <a:schemeClr val="tx1"/>
                </a:solidFill>
                <a:effectLst/>
                <a:latin typeface="+mn-lt"/>
                <a:ea typeface="+mn-ea"/>
                <a:cs typeface="+mn-cs"/>
              </a:rPr>
              <a:t>But if anyone does not provide for his own, and especially for those of his household, he has denied the faith and is worse than an unbeliever.”</a:t>
            </a:r>
            <a:r>
              <a:rPr lang="en-US" i="1" dirty="0">
                <a:effectLst/>
              </a:rPr>
              <a:t> </a:t>
            </a:r>
          </a:p>
          <a:p>
            <a:pPr marL="628650" lvl="1" indent="-171450">
              <a:buFont typeface="Arial" panose="020B0604020202020204" pitchFamily="34" charset="0"/>
              <a:buChar char="•"/>
            </a:pPr>
            <a:r>
              <a:rPr lang="en-US" b="1" dirty="0">
                <a:effectLst/>
              </a:rPr>
              <a:t>A protector esteems highly that which is in his charge. </a:t>
            </a:r>
          </a:p>
          <a:p>
            <a:pPr marL="628650" lvl="1" indent="-171450">
              <a:buFont typeface="Arial" panose="020B0604020202020204" pitchFamily="34" charset="0"/>
              <a:buChar char="•"/>
            </a:pPr>
            <a:r>
              <a:rPr lang="en-US" dirty="0">
                <a:effectLst/>
              </a:rPr>
              <a:t>He holds to high principles; he is willing to live and die for those under his protection. </a:t>
            </a:r>
          </a:p>
          <a:p>
            <a:pPr marL="628650" lvl="1" indent="-171450">
              <a:buFont typeface="Arial" panose="020B0604020202020204" pitchFamily="34" charset="0"/>
              <a:buChar char="•"/>
            </a:pPr>
            <a:r>
              <a:rPr lang="en-US" dirty="0">
                <a:effectLst/>
              </a:rPr>
              <a:t>That is what Jesus did. </a:t>
            </a:r>
            <a:r>
              <a:rPr lang="en-US" b="1" dirty="0">
                <a:effectLst/>
              </a:rPr>
              <a:t>That is what real men do. </a:t>
            </a:r>
          </a:p>
          <a:p>
            <a:pPr marL="628650" lvl="1" indent="-171450">
              <a:buFont typeface="Arial" panose="020B0604020202020204" pitchFamily="34" charset="0"/>
              <a:buChar char="•"/>
            </a:pPr>
            <a:r>
              <a:rPr lang="en-US" dirty="0">
                <a:effectLst/>
              </a:rPr>
              <a:t>He serves as a defender of his family, shielding them from any enemy.</a:t>
            </a:r>
          </a:p>
        </p:txBody>
      </p:sp>
      <p:sp>
        <p:nvSpPr>
          <p:cNvPr id="4" name="Slide Number Placeholder 3"/>
          <p:cNvSpPr>
            <a:spLocks noGrp="1"/>
          </p:cNvSpPr>
          <p:nvPr>
            <p:ph type="sldNum" sz="quarter" idx="10"/>
          </p:nvPr>
        </p:nvSpPr>
        <p:spPr/>
        <p:txBody>
          <a:bodyPr/>
          <a:lstStyle/>
          <a:p>
            <a:fld id="{BFD54D4D-41A1-4188-9598-0DFACAE0529C}" type="slidenum">
              <a:rPr lang="en-US" smtClean="0"/>
              <a:t>6</a:t>
            </a:fld>
            <a:endParaRPr lang="en-US"/>
          </a:p>
        </p:txBody>
      </p:sp>
    </p:spTree>
    <p:extLst>
      <p:ext uri="{BB962C8B-B14F-4D97-AF65-F5344CB8AC3E}">
        <p14:creationId xmlns:p14="http://schemas.microsoft.com/office/powerpoint/2010/main" val="100609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 father should be a leader to his family. </a:t>
            </a:r>
          </a:p>
          <a:p>
            <a:pPr marL="171450" indent="-171450">
              <a:buFont typeface="Arial" panose="020B0604020202020204" pitchFamily="34" charset="0"/>
              <a:buChar char="•"/>
            </a:pPr>
            <a:r>
              <a:rPr lang="en-US" dirty="0">
                <a:effectLst/>
              </a:rPr>
              <a:t>God designed the man to be the leader </a:t>
            </a:r>
          </a:p>
          <a:p>
            <a:pPr marL="0" indent="0">
              <a:buFont typeface="Arial" panose="020B0604020202020204" pitchFamily="34" charset="0"/>
              <a:buNone/>
            </a:pPr>
            <a:r>
              <a:rPr lang="en-US" b="1" dirty="0">
                <a:effectLst/>
              </a:rPr>
              <a:t>(Ephesians 5:23),</a:t>
            </a:r>
            <a:r>
              <a:rPr lang="en-US" dirty="0">
                <a:effectLst/>
              </a:rPr>
              <a:t> </a:t>
            </a:r>
            <a:r>
              <a:rPr lang="en-US" i="1" dirty="0">
                <a:effectLst/>
              </a:rPr>
              <a:t>“</a:t>
            </a:r>
            <a:r>
              <a:rPr lang="en-US" sz="1200" b="0" i="1" kern="1200" dirty="0">
                <a:solidFill>
                  <a:schemeClr val="tx1"/>
                </a:solidFill>
                <a:effectLst/>
                <a:latin typeface="+mn-lt"/>
                <a:ea typeface="+mn-ea"/>
                <a:cs typeface="+mn-cs"/>
              </a:rPr>
              <a:t>For the husband is head of the wife, as also Christ is head of the church; and He is the Savior of the body.”</a:t>
            </a:r>
            <a:r>
              <a:rPr lang="en-US" i="1" dirty="0">
                <a:effectLst/>
              </a:rPr>
              <a:t> </a:t>
            </a:r>
          </a:p>
          <a:p>
            <a:pPr marL="171450" indent="-171450">
              <a:buFont typeface="Arial" panose="020B0604020202020204" pitchFamily="34" charset="0"/>
              <a:buChar char="•"/>
            </a:pPr>
            <a:r>
              <a:rPr lang="en-US" dirty="0">
                <a:effectLst/>
              </a:rPr>
              <a:t>The father is the ruler of his family, just as Christ is the ruler of the church. </a:t>
            </a:r>
          </a:p>
          <a:p>
            <a:pPr marL="171450" indent="-171450">
              <a:buFont typeface="Arial" panose="020B0604020202020204" pitchFamily="34" charset="0"/>
              <a:buChar char="•"/>
            </a:pPr>
            <a:r>
              <a:rPr lang="en-US" dirty="0">
                <a:effectLst/>
              </a:rPr>
              <a:t>As such, a father must be a benevolent ruler. </a:t>
            </a:r>
          </a:p>
          <a:p>
            <a:pPr marL="171450" indent="-171450">
              <a:buFont typeface="Arial" panose="020B0604020202020204" pitchFamily="34" charset="0"/>
              <a:buChar char="•"/>
            </a:pPr>
            <a:r>
              <a:rPr lang="en-US" dirty="0">
                <a:effectLst/>
              </a:rPr>
              <a:t>In his heart is a desire to lead, to provide order, justice, and mercy within the family. </a:t>
            </a:r>
          </a:p>
          <a:p>
            <a:pPr marL="171450" indent="-171450">
              <a:buFont typeface="Arial" panose="020B0604020202020204" pitchFamily="34" charset="0"/>
              <a:buChar char="•"/>
            </a:pPr>
            <a:r>
              <a:rPr lang="en-US" dirty="0">
                <a:effectLst/>
              </a:rPr>
              <a:t>The father who is submissive to God leads with a kind and generous spirit. </a:t>
            </a:r>
          </a:p>
          <a:p>
            <a:pPr marL="171450" indent="-171450">
              <a:buFont typeface="Arial" panose="020B0604020202020204" pitchFamily="34" charset="0"/>
              <a:buChar char="•"/>
            </a:pPr>
            <a:r>
              <a:rPr lang="en-US" dirty="0">
                <a:effectLst/>
              </a:rPr>
              <a:t>The most significant part of his leadership involves leading his family to serve God. Joshua exemplified that kind of leadership </a:t>
            </a:r>
          </a:p>
          <a:p>
            <a:pPr marL="0" indent="0">
              <a:buFont typeface="Arial" panose="020B0604020202020204" pitchFamily="34" charset="0"/>
              <a:buNone/>
            </a:pPr>
            <a:r>
              <a:rPr lang="en-US" b="1" dirty="0">
                <a:effectLst/>
              </a:rPr>
              <a:t>(Joshua 24:15), </a:t>
            </a:r>
            <a:r>
              <a:rPr lang="en-US" i="1" dirty="0">
                <a:effectLst/>
              </a:rPr>
              <a:t>“</a:t>
            </a:r>
            <a:r>
              <a:rPr lang="en-US" sz="1200" b="0" i="1" kern="1200" dirty="0">
                <a:solidFill>
                  <a:schemeClr val="tx1"/>
                </a:solidFill>
                <a:effectLst/>
                <a:latin typeface="+mn-lt"/>
                <a:ea typeface="+mn-ea"/>
                <a:cs typeface="+mn-cs"/>
              </a:rPr>
              <a:t>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endParaRPr lang="en-US" i="1" dirty="0">
              <a:effectLst/>
            </a:endParaRPr>
          </a:p>
          <a:p>
            <a:pPr marL="171450" indent="-171450">
              <a:buFont typeface="Arial" panose="020B0604020202020204" pitchFamily="34" charset="0"/>
              <a:buChar char="•"/>
            </a:pPr>
            <a:r>
              <a:rPr lang="en-US" dirty="0">
                <a:effectLst/>
              </a:rPr>
              <a:t>Joshua not only had the courage to speak for himself, he had the courage to speak for his family. </a:t>
            </a:r>
          </a:p>
          <a:p>
            <a:pPr marL="171450" indent="-171450">
              <a:buFont typeface="Arial" panose="020B0604020202020204" pitchFamily="34" charset="0"/>
              <a:buChar char="•"/>
            </a:pPr>
            <a:r>
              <a:rPr lang="en-US" dirty="0">
                <a:effectLst/>
              </a:rPr>
              <a:t>He had confidence that his family would follow his example. </a:t>
            </a:r>
          </a:p>
          <a:p>
            <a:pPr marL="171450" indent="-171450">
              <a:buFont typeface="Arial" panose="020B0604020202020204" pitchFamily="34" charset="0"/>
              <a:buChar char="•"/>
            </a:pPr>
            <a:r>
              <a:rPr lang="en-US" dirty="0">
                <a:effectLst/>
              </a:rPr>
              <a:t>He was unwilling to just let his family be thrown to the world to and see how they would do. </a:t>
            </a:r>
          </a:p>
          <a:p>
            <a:pPr marL="171450" indent="-171450">
              <a:buFont typeface="Arial" panose="020B0604020202020204" pitchFamily="34" charset="0"/>
              <a:buChar char="•"/>
            </a:pPr>
            <a:r>
              <a:rPr lang="en-US" dirty="0">
                <a:effectLst/>
              </a:rPr>
              <a:t>Joshua provided spiritual leadership for his family. Because he was God's man, he was God's leader in his family.</a:t>
            </a:r>
          </a:p>
        </p:txBody>
      </p:sp>
      <p:sp>
        <p:nvSpPr>
          <p:cNvPr id="4" name="Slide Number Placeholder 3"/>
          <p:cNvSpPr>
            <a:spLocks noGrp="1"/>
          </p:cNvSpPr>
          <p:nvPr>
            <p:ph type="sldNum" sz="quarter" idx="10"/>
          </p:nvPr>
        </p:nvSpPr>
        <p:spPr/>
        <p:txBody>
          <a:bodyPr/>
          <a:lstStyle/>
          <a:p>
            <a:fld id="{BFD54D4D-41A1-4188-9598-0DFACAE0529C}" type="slidenum">
              <a:rPr lang="en-US" smtClean="0"/>
              <a:t>7</a:t>
            </a:fld>
            <a:endParaRPr lang="en-US"/>
          </a:p>
        </p:txBody>
      </p:sp>
    </p:spTree>
    <p:extLst>
      <p:ext uri="{BB962C8B-B14F-4D97-AF65-F5344CB8AC3E}">
        <p14:creationId xmlns:p14="http://schemas.microsoft.com/office/powerpoint/2010/main" val="205879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missing man (that we talked about at the beginning of our lesson) fails on each of the four points. </a:t>
            </a:r>
          </a:p>
          <a:p>
            <a:pPr marL="171450" indent="-171450">
              <a:buFont typeface="Arial" panose="020B0604020202020204" pitchFamily="34" charset="0"/>
              <a:buChar char="•"/>
            </a:pPr>
            <a:r>
              <a:rPr lang="en-US" dirty="0">
                <a:effectLst/>
              </a:rPr>
              <a:t>He cannot be a friend, teacher, protector, or leader to his family because he is not there. </a:t>
            </a:r>
          </a:p>
          <a:p>
            <a:pPr marL="171450" indent="-171450">
              <a:buFont typeface="Arial" panose="020B0604020202020204" pitchFamily="34" charset="0"/>
              <a:buChar char="•"/>
            </a:pPr>
            <a:r>
              <a:rPr lang="en-US" dirty="0">
                <a:effectLst/>
              </a:rPr>
              <a:t>As God's people we must hold in high esteem those fathers who fulfill their God-given duties. </a:t>
            </a:r>
          </a:p>
          <a:p>
            <a:pPr marL="171450" indent="-171450">
              <a:buFont typeface="Arial" panose="020B0604020202020204" pitchFamily="34" charset="0"/>
              <a:buChar char="•"/>
            </a:pPr>
            <a:r>
              <a:rPr lang="en-US" dirty="0">
                <a:effectLst/>
              </a:rPr>
              <a:t>By contrast, we must regard those fathers who abandon their families as being disobedient to God. </a:t>
            </a:r>
          </a:p>
          <a:p>
            <a:pPr marL="171450" indent="-171450">
              <a:buFont typeface="Arial" panose="020B0604020202020204" pitchFamily="34" charset="0"/>
              <a:buChar char="•"/>
            </a:pPr>
            <a:r>
              <a:rPr lang="en-US" b="1" dirty="0">
                <a:effectLst/>
              </a:rPr>
              <a:t>This is the reason that God hates divorce, and why we can’t tolerate such treachery toward our children.</a:t>
            </a:r>
          </a:p>
          <a:p>
            <a:pPr marL="171450" lvl="0" indent="-171450">
              <a:buFont typeface="Arial" panose="020B0604020202020204" pitchFamily="34" charset="0"/>
              <a:buChar char="•"/>
            </a:pPr>
            <a:r>
              <a:rPr lang="en-US" dirty="0">
                <a:effectLst/>
              </a:rPr>
              <a:t>Every passage that talks about a man loving and honoring his wife, being the head of his household, rearing his children in God's way, and being the spiritual leader and example to his family is violated when he is not there! </a:t>
            </a:r>
          </a:p>
          <a:p>
            <a:pPr marL="171450" lvl="0" indent="-171450">
              <a:buFont typeface="Arial" panose="020B0604020202020204" pitchFamily="34" charset="0"/>
              <a:buChar char="•"/>
            </a:pPr>
            <a:endParaRPr lang="en-US" dirty="0">
              <a:effectLst/>
            </a:endParaRPr>
          </a:p>
          <a:p>
            <a:pPr marL="171450" lvl="0" indent="-171450">
              <a:buFont typeface="Arial" panose="020B0604020202020204" pitchFamily="34" charset="0"/>
              <a:buChar char="•"/>
            </a:pPr>
            <a:r>
              <a:rPr lang="en-US" dirty="0">
                <a:effectLst/>
              </a:rPr>
              <a:t>Fatherhood is in trouble. But, I am so proud of the job our young fathers are doing in nurturing and protecting their children.  God sees it, we praise you, and pledge to you our support and prayers!</a:t>
            </a:r>
          </a:p>
        </p:txBody>
      </p:sp>
      <p:sp>
        <p:nvSpPr>
          <p:cNvPr id="4" name="Slide Number Placeholder 3"/>
          <p:cNvSpPr>
            <a:spLocks noGrp="1"/>
          </p:cNvSpPr>
          <p:nvPr>
            <p:ph type="sldNum" sz="quarter" idx="10"/>
          </p:nvPr>
        </p:nvSpPr>
        <p:spPr/>
        <p:txBody>
          <a:bodyPr/>
          <a:lstStyle/>
          <a:p>
            <a:fld id="{BFD54D4D-41A1-4188-9598-0DFACAE0529C}" type="slidenum">
              <a:rPr lang="en-US" smtClean="0"/>
              <a:t>8</a:t>
            </a:fld>
            <a:endParaRPr lang="en-US"/>
          </a:p>
        </p:txBody>
      </p:sp>
    </p:spTree>
    <p:extLst>
      <p:ext uri="{BB962C8B-B14F-4D97-AF65-F5344CB8AC3E}">
        <p14:creationId xmlns:p14="http://schemas.microsoft.com/office/powerpoint/2010/main" val="176223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8FF6-5946-4792-BB76-E9CE06B6A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ACDC8D-A424-4C03-AD7B-7C762DC7E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2A19DF-DE10-4764-9D08-E0510E918F98}"/>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CE5A0EBC-43A2-4380-9B16-174463622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E5C37-F300-4AA3-BCDD-B18A527E4EB5}"/>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40537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77E7-5A34-4B1D-BA6A-870F0A08EA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D3F75-7422-474E-875F-6B9EB28737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CABA-A878-4ECB-B4AE-3320E2EF2C40}"/>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38C129FF-4EE8-4D7D-A334-78B132E11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6AE53-AFDA-4BAC-8082-9126E802EC30}"/>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209582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568BE-952F-4DC3-A0E1-121E3A7EA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84F64-D6CB-4610-B411-F48994D791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BB933-1A5A-4AD3-B775-D21ED7990BE6}"/>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4DD133AC-E4E2-4B4A-9D5A-5791E2B0E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CB02C-F7FB-449D-B88E-C885C0D68968}"/>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59262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DC27-A2FC-46D8-97DD-9B060D6C5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C6854-8F41-4B01-BE38-728D113F5C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8FF37-201D-480C-B84D-1B9310ACEFAC}"/>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C4435980-8745-488F-A2EE-04CBBDFA9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9250B-877A-48FF-9934-D22EEE8E2F14}"/>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118138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4A35-AC3D-49DD-927D-D479C0282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5DED74-5AC0-4D9B-B283-C6AB80B42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62AF13-DA8B-4F46-B404-9E557DB5ECF4}"/>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6111D0EC-D86B-4281-BFD0-D5C959222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AD195-E31B-40CE-8457-7B8622CD4D1B}"/>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247504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539D-D378-40A0-A699-38E64130C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803B4-7294-45A6-898A-0D3B0D6EC4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ADE14F-1AA8-41F0-A57C-E32E5B52A2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255BA2-AF07-44EF-ADE0-AD064E54BFCD}"/>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6" name="Footer Placeholder 5">
            <a:extLst>
              <a:ext uri="{FF2B5EF4-FFF2-40B4-BE49-F238E27FC236}">
                <a16:creationId xmlns:a16="http://schemas.microsoft.com/office/drawing/2014/main" id="{9116FF0C-B42E-4BB2-AC51-964EE89C3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09C5A-5366-4169-A07A-A589CD4E946D}"/>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111902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5782-6BC3-42E6-93CA-273D180A5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CD64E-8AFE-42AF-8B6C-351B69D30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3EFDCF-BD69-472B-8A3E-A729F0E990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8CE34D-A527-4116-807E-4253B1F22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A7548D-903B-4DB4-B346-8689B84318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7EE0FD-C66C-498C-B6FC-83F2D9E18366}"/>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8" name="Footer Placeholder 7">
            <a:extLst>
              <a:ext uri="{FF2B5EF4-FFF2-40B4-BE49-F238E27FC236}">
                <a16:creationId xmlns:a16="http://schemas.microsoft.com/office/drawing/2014/main" id="{57A0B573-B6D8-4835-B80E-0E0D4CF65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C24F4-C723-44FD-AE25-F99D8897CBC9}"/>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72430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5D7F-0779-4213-BB8A-45BF37348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EF88D-A46F-4FCE-A627-11786F44CBA6}"/>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4" name="Footer Placeholder 3">
            <a:extLst>
              <a:ext uri="{FF2B5EF4-FFF2-40B4-BE49-F238E27FC236}">
                <a16:creationId xmlns:a16="http://schemas.microsoft.com/office/drawing/2014/main" id="{A21DD96B-A64E-4BDC-994C-52F9948282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EEA57-A55E-4C67-854C-11DE0BC32A16}"/>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285789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F9F54-3C47-440E-A987-C57C62FEF657}"/>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3" name="Footer Placeholder 2">
            <a:extLst>
              <a:ext uri="{FF2B5EF4-FFF2-40B4-BE49-F238E27FC236}">
                <a16:creationId xmlns:a16="http://schemas.microsoft.com/office/drawing/2014/main" id="{E2A04C82-CCCD-4708-8A47-9421A5E71D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77185-0EFE-414C-BCE3-F56940320241}"/>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364295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766A-82C4-489F-AC15-49A53BCE9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DBE6E-1141-480C-9494-1A6BE386D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34501-61B3-4499-932B-5722E77F6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79D131-14F6-421A-9A67-0CB2E5005CEF}"/>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6" name="Footer Placeholder 5">
            <a:extLst>
              <a:ext uri="{FF2B5EF4-FFF2-40B4-BE49-F238E27FC236}">
                <a16:creationId xmlns:a16="http://schemas.microsoft.com/office/drawing/2014/main" id="{F8F7E742-CE53-4BD2-9035-8FA1B5DA8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15DE0-528D-484A-990C-B0EE9EF6C37B}"/>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34391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8EC3-3CE2-4160-A4CB-420B3D7C5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1D6E5-9DF9-40F4-B0CD-D8D147BEB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5EEA6-66EE-4D6D-A7A4-409DEEBA6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6417CD-51F7-4A52-B70B-BE6CF7E2F36C}"/>
              </a:ext>
            </a:extLst>
          </p:cNvPr>
          <p:cNvSpPr>
            <a:spLocks noGrp="1"/>
          </p:cNvSpPr>
          <p:nvPr>
            <p:ph type="dt" sz="half" idx="10"/>
          </p:nvPr>
        </p:nvSpPr>
        <p:spPr/>
        <p:txBody>
          <a:bodyPr/>
          <a:lstStyle/>
          <a:p>
            <a:fld id="{E2A02362-9E67-4FDB-9C27-8472827C283B}" type="datetimeFigureOut">
              <a:rPr lang="en-US" smtClean="0"/>
              <a:t>1/6/2018</a:t>
            </a:fld>
            <a:endParaRPr lang="en-US"/>
          </a:p>
        </p:txBody>
      </p:sp>
      <p:sp>
        <p:nvSpPr>
          <p:cNvPr id="6" name="Footer Placeholder 5">
            <a:extLst>
              <a:ext uri="{FF2B5EF4-FFF2-40B4-BE49-F238E27FC236}">
                <a16:creationId xmlns:a16="http://schemas.microsoft.com/office/drawing/2014/main" id="{AB303D5A-E8DD-4296-B300-E92799EAE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B4938-3569-4813-AACD-E613BDEC77F2}"/>
              </a:ext>
            </a:extLst>
          </p:cNvPr>
          <p:cNvSpPr>
            <a:spLocks noGrp="1"/>
          </p:cNvSpPr>
          <p:nvPr>
            <p:ph type="sldNum" sz="quarter" idx="12"/>
          </p:nvPr>
        </p:nvSpPr>
        <p:spPr/>
        <p:txBody>
          <a:bodyPr/>
          <a:lstStyle/>
          <a:p>
            <a:fld id="{92B58A03-D53E-487B-9633-967E3EE5C815}" type="slidenum">
              <a:rPr lang="en-US" smtClean="0"/>
              <a:t>‹#›</a:t>
            </a:fld>
            <a:endParaRPr lang="en-US"/>
          </a:p>
        </p:txBody>
      </p:sp>
    </p:spTree>
    <p:extLst>
      <p:ext uri="{BB962C8B-B14F-4D97-AF65-F5344CB8AC3E}">
        <p14:creationId xmlns:p14="http://schemas.microsoft.com/office/powerpoint/2010/main" val="7745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12386-EF94-4DAA-BADA-6DEB40CED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A19A5A-9E16-4D61-BC5D-829A396EE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A3223-9E7F-4F1C-9EF6-57B59F580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2362-9E67-4FDB-9C27-8472827C283B}" type="datetimeFigureOut">
              <a:rPr lang="en-US" smtClean="0"/>
              <a:t>1/6/2018</a:t>
            </a:fld>
            <a:endParaRPr lang="en-US"/>
          </a:p>
        </p:txBody>
      </p:sp>
      <p:sp>
        <p:nvSpPr>
          <p:cNvPr id="5" name="Footer Placeholder 4">
            <a:extLst>
              <a:ext uri="{FF2B5EF4-FFF2-40B4-BE49-F238E27FC236}">
                <a16:creationId xmlns:a16="http://schemas.microsoft.com/office/drawing/2014/main" id="{8EC4BC33-C0A1-4DE3-B766-1072F302E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191544-CD59-4212-BD99-D148ABEDB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58A03-D53E-487B-9633-967E3EE5C815}" type="slidenum">
              <a:rPr lang="en-US" smtClean="0"/>
              <a:t>‹#›</a:t>
            </a:fld>
            <a:endParaRPr lang="en-US"/>
          </a:p>
        </p:txBody>
      </p:sp>
    </p:spTree>
    <p:extLst>
      <p:ext uri="{BB962C8B-B14F-4D97-AF65-F5344CB8AC3E}">
        <p14:creationId xmlns:p14="http://schemas.microsoft.com/office/powerpoint/2010/main" val="184110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ctrTitle"/>
          </p:nvPr>
        </p:nvSpPr>
        <p:spPr>
          <a:xfrm>
            <a:off x="3881533" y="1268964"/>
            <a:ext cx="7756849" cy="2948470"/>
          </a:xfrm>
        </p:spPr>
        <p:txBody>
          <a:bodyPr>
            <a:noAutofit/>
          </a:bodyPr>
          <a:lstStyle/>
          <a:p>
            <a:r>
              <a:rPr lang="en-US" sz="9600" dirty="0">
                <a:latin typeface="Tobago Poster Shadow" panose="02000503020000020004" pitchFamily="2" charset="0"/>
              </a:rPr>
              <a:t>A Father’s</a:t>
            </a:r>
            <a:br>
              <a:rPr lang="en-US" sz="9600" dirty="0">
                <a:latin typeface="Tobago Poster Shadow" panose="02000503020000020004" pitchFamily="2" charset="0"/>
              </a:rPr>
            </a:br>
            <a:r>
              <a:rPr lang="en-US" sz="9600" dirty="0">
                <a:latin typeface="Tobago Poster Shadow" panose="02000503020000020004" pitchFamily="2" charset="0"/>
              </a:rPr>
              <a:t>Touch</a:t>
            </a:r>
          </a:p>
        </p:txBody>
      </p:sp>
    </p:spTree>
    <p:extLst>
      <p:ext uri="{BB962C8B-B14F-4D97-AF65-F5344CB8AC3E}">
        <p14:creationId xmlns:p14="http://schemas.microsoft.com/office/powerpoint/2010/main" val="23105965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ctrTitle"/>
          </p:nvPr>
        </p:nvSpPr>
        <p:spPr>
          <a:xfrm>
            <a:off x="3881533" y="991873"/>
            <a:ext cx="7756849" cy="4605363"/>
          </a:xfrm>
        </p:spPr>
        <p:txBody>
          <a:bodyPr anchor="t">
            <a:noAutofit/>
          </a:bodyPr>
          <a:lstStyle/>
          <a:p>
            <a:r>
              <a:rPr lang="en-US" sz="8000" dirty="0">
                <a:latin typeface="Tobago Poster Shadow" panose="02000503020000020004" pitchFamily="2" charset="0"/>
              </a:rPr>
              <a:t>Eli</a:t>
            </a:r>
            <a:br>
              <a:rPr lang="en-US" dirty="0">
                <a:latin typeface="Tobago Poster" panose="02000503020000020004" pitchFamily="2" charset="0"/>
              </a:rPr>
            </a:br>
            <a:r>
              <a:rPr lang="en-US" dirty="0">
                <a:latin typeface="Tobago Poster" panose="02000503020000020004" pitchFamily="2" charset="0"/>
              </a:rPr>
              <a:t>When Fathers do not discipline</a:t>
            </a:r>
            <a:br>
              <a:rPr lang="en-US" dirty="0">
                <a:latin typeface="Tobago Poster" panose="02000503020000020004" pitchFamily="2" charset="0"/>
              </a:rPr>
            </a:br>
            <a:br>
              <a:rPr lang="en-US" dirty="0">
                <a:latin typeface="Tobago Poster" panose="02000503020000020004" pitchFamily="2" charset="0"/>
              </a:rPr>
            </a:br>
            <a:r>
              <a:rPr lang="en-US" sz="5400" b="1" dirty="0">
                <a:latin typeface="+mn-lt"/>
              </a:rPr>
              <a:t>1 Samuel 2:22-25; 3:11-13</a:t>
            </a:r>
          </a:p>
        </p:txBody>
      </p:sp>
    </p:spTree>
    <p:extLst>
      <p:ext uri="{BB962C8B-B14F-4D97-AF65-F5344CB8AC3E}">
        <p14:creationId xmlns:p14="http://schemas.microsoft.com/office/powerpoint/2010/main" val="6114187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ctrTitle"/>
          </p:nvPr>
        </p:nvSpPr>
        <p:spPr>
          <a:xfrm>
            <a:off x="3881533" y="964164"/>
            <a:ext cx="7756849" cy="5325801"/>
          </a:xfrm>
        </p:spPr>
        <p:txBody>
          <a:bodyPr anchor="t">
            <a:noAutofit/>
          </a:bodyPr>
          <a:lstStyle/>
          <a:p>
            <a:r>
              <a:rPr lang="en-US" sz="8000" dirty="0">
                <a:latin typeface="Tobago Poster Shadow" panose="02000503020000020004" pitchFamily="2" charset="0"/>
              </a:rPr>
              <a:t>Jacob</a:t>
            </a:r>
            <a:br>
              <a:rPr lang="en-US" dirty="0">
                <a:latin typeface="Tobago Poster" panose="02000503020000020004" pitchFamily="2" charset="0"/>
              </a:rPr>
            </a:br>
            <a:r>
              <a:rPr lang="en-US" dirty="0">
                <a:latin typeface="Tobago Poster" panose="02000503020000020004" pitchFamily="2" charset="0"/>
              </a:rPr>
              <a:t>When Fathers   show partiality</a:t>
            </a:r>
            <a:br>
              <a:rPr lang="en-US" dirty="0">
                <a:latin typeface="Tobago Poster" panose="02000503020000020004" pitchFamily="2" charset="0"/>
              </a:rPr>
            </a:br>
            <a:br>
              <a:rPr lang="en-US" dirty="0">
                <a:latin typeface="Tobago Poster" panose="02000503020000020004" pitchFamily="2" charset="0"/>
              </a:rPr>
            </a:br>
            <a:r>
              <a:rPr lang="en-US" sz="5400" b="1" dirty="0">
                <a:latin typeface="+mn-lt"/>
              </a:rPr>
              <a:t>1 Samuel 2:22-25; 3:11-13</a:t>
            </a:r>
            <a:br>
              <a:rPr lang="en-US" sz="5400" b="1" dirty="0">
                <a:latin typeface="+mn-lt"/>
              </a:rPr>
            </a:br>
            <a:r>
              <a:rPr lang="en-US" sz="5400" b="1" dirty="0">
                <a:latin typeface="+mn-lt"/>
              </a:rPr>
              <a:t>cf. Genesis 18:19</a:t>
            </a:r>
          </a:p>
        </p:txBody>
      </p:sp>
    </p:spTree>
    <p:extLst>
      <p:ext uri="{BB962C8B-B14F-4D97-AF65-F5344CB8AC3E}">
        <p14:creationId xmlns:p14="http://schemas.microsoft.com/office/powerpoint/2010/main" val="16575740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title"/>
          </p:nvPr>
        </p:nvSpPr>
        <p:spPr>
          <a:xfrm>
            <a:off x="299804" y="412234"/>
            <a:ext cx="4167264" cy="1101772"/>
          </a:xfrm>
        </p:spPr>
        <p:txBody>
          <a:bodyPr anchor="t">
            <a:noAutofit/>
          </a:bodyPr>
          <a:lstStyle/>
          <a:p>
            <a:pPr algn="l"/>
            <a:r>
              <a:rPr lang="en-US" sz="6000" dirty="0">
                <a:latin typeface="Tobago Poster Shadow" panose="02000503020000020004" pitchFamily="2" charset="0"/>
              </a:rPr>
              <a:t>Solutions</a:t>
            </a:r>
            <a:br>
              <a:rPr lang="en-US" dirty="0">
                <a:latin typeface="Tobago Poster Shadow" panose="02000503020000020004" pitchFamily="2" charset="0"/>
              </a:rPr>
            </a:br>
            <a:endParaRPr lang="en-US" sz="4400" b="1" dirty="0">
              <a:latin typeface="+mn-lt"/>
            </a:endParaRPr>
          </a:p>
        </p:txBody>
      </p:sp>
      <p:sp>
        <p:nvSpPr>
          <p:cNvPr id="3" name="Content Placeholder 2">
            <a:extLst>
              <a:ext uri="{FF2B5EF4-FFF2-40B4-BE49-F238E27FC236}">
                <a16:creationId xmlns:a16="http://schemas.microsoft.com/office/drawing/2014/main" id="{2FD535CF-3ED7-4E00-AF9B-94C15C78A5BE}"/>
              </a:ext>
            </a:extLst>
          </p:cNvPr>
          <p:cNvSpPr>
            <a:spLocks noGrp="1"/>
          </p:cNvSpPr>
          <p:nvPr>
            <p:ph idx="1"/>
          </p:nvPr>
        </p:nvSpPr>
        <p:spPr>
          <a:xfrm>
            <a:off x="4467068" y="929391"/>
            <a:ext cx="7270229" cy="5411452"/>
          </a:xfrm>
        </p:spPr>
        <p:txBody>
          <a:bodyPr>
            <a:normAutofit/>
          </a:bodyPr>
          <a:lstStyle/>
          <a:p>
            <a:pPr marL="404813" indent="-404813"/>
            <a:r>
              <a:rPr lang="en-US" sz="4400" b="1" dirty="0"/>
              <a:t>Be a Friend to his family</a:t>
            </a:r>
          </a:p>
          <a:p>
            <a:pPr marL="749300" lvl="1" indent="0">
              <a:buNone/>
            </a:pPr>
            <a:r>
              <a:rPr lang="en-US" sz="4000" i="1" dirty="0"/>
              <a:t>John 15:12-14</a:t>
            </a:r>
          </a:p>
        </p:txBody>
      </p:sp>
    </p:spTree>
    <p:extLst>
      <p:ext uri="{BB962C8B-B14F-4D97-AF65-F5344CB8AC3E}">
        <p14:creationId xmlns:p14="http://schemas.microsoft.com/office/powerpoint/2010/main" val="3888739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title"/>
          </p:nvPr>
        </p:nvSpPr>
        <p:spPr>
          <a:xfrm>
            <a:off x="299804" y="412234"/>
            <a:ext cx="4167264" cy="1101772"/>
          </a:xfrm>
        </p:spPr>
        <p:txBody>
          <a:bodyPr anchor="t">
            <a:noAutofit/>
          </a:bodyPr>
          <a:lstStyle/>
          <a:p>
            <a:pPr algn="l"/>
            <a:r>
              <a:rPr lang="en-US" sz="6000" dirty="0">
                <a:latin typeface="Tobago Poster Shadow" panose="02000503020000020004" pitchFamily="2" charset="0"/>
              </a:rPr>
              <a:t>Solutions</a:t>
            </a:r>
            <a:br>
              <a:rPr lang="en-US" dirty="0">
                <a:latin typeface="Tobago Poster Shadow" panose="02000503020000020004" pitchFamily="2" charset="0"/>
              </a:rPr>
            </a:br>
            <a:endParaRPr lang="en-US" sz="4400" b="1" dirty="0">
              <a:latin typeface="+mn-lt"/>
            </a:endParaRPr>
          </a:p>
        </p:txBody>
      </p:sp>
      <p:sp>
        <p:nvSpPr>
          <p:cNvPr id="3" name="Content Placeholder 2">
            <a:extLst>
              <a:ext uri="{FF2B5EF4-FFF2-40B4-BE49-F238E27FC236}">
                <a16:creationId xmlns:a16="http://schemas.microsoft.com/office/drawing/2014/main" id="{2FD535CF-3ED7-4E00-AF9B-94C15C78A5BE}"/>
              </a:ext>
            </a:extLst>
          </p:cNvPr>
          <p:cNvSpPr>
            <a:spLocks noGrp="1"/>
          </p:cNvSpPr>
          <p:nvPr>
            <p:ph idx="1"/>
          </p:nvPr>
        </p:nvSpPr>
        <p:spPr>
          <a:xfrm>
            <a:off x="4467068" y="929391"/>
            <a:ext cx="7270229" cy="5411452"/>
          </a:xfrm>
        </p:spPr>
        <p:txBody>
          <a:bodyPr>
            <a:normAutofit/>
          </a:bodyPr>
          <a:lstStyle/>
          <a:p>
            <a:pPr marL="404813" indent="-404813"/>
            <a:r>
              <a:rPr lang="en-US" sz="4400" b="1" dirty="0"/>
              <a:t>Be a Friend to his family</a:t>
            </a:r>
          </a:p>
          <a:p>
            <a:pPr marL="749300" lvl="1" indent="0">
              <a:buNone/>
            </a:pPr>
            <a:r>
              <a:rPr lang="en-US" sz="4000" i="1" dirty="0"/>
              <a:t>John 15:12-14</a:t>
            </a:r>
          </a:p>
          <a:p>
            <a:pPr marL="404813" indent="-404813"/>
            <a:r>
              <a:rPr lang="en-US" sz="4400" b="1" dirty="0"/>
              <a:t>Be a Teacher of his family</a:t>
            </a:r>
          </a:p>
          <a:p>
            <a:pPr marL="749300" lvl="1" indent="0">
              <a:buNone/>
            </a:pPr>
            <a:r>
              <a:rPr lang="en-US" sz="4000" i="1" dirty="0"/>
              <a:t>Ephesians 4:20-21</a:t>
            </a:r>
          </a:p>
        </p:txBody>
      </p:sp>
    </p:spTree>
    <p:extLst>
      <p:ext uri="{BB962C8B-B14F-4D97-AF65-F5344CB8AC3E}">
        <p14:creationId xmlns:p14="http://schemas.microsoft.com/office/powerpoint/2010/main" val="29972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title"/>
          </p:nvPr>
        </p:nvSpPr>
        <p:spPr>
          <a:xfrm>
            <a:off x="299804" y="412234"/>
            <a:ext cx="4167264" cy="1101772"/>
          </a:xfrm>
        </p:spPr>
        <p:txBody>
          <a:bodyPr anchor="t">
            <a:noAutofit/>
          </a:bodyPr>
          <a:lstStyle/>
          <a:p>
            <a:pPr algn="l"/>
            <a:r>
              <a:rPr lang="en-US" sz="6000" dirty="0">
                <a:latin typeface="Tobago Poster Shadow" panose="02000503020000020004" pitchFamily="2" charset="0"/>
              </a:rPr>
              <a:t>Solutions</a:t>
            </a:r>
            <a:br>
              <a:rPr lang="en-US" dirty="0">
                <a:latin typeface="Tobago Poster Shadow" panose="02000503020000020004" pitchFamily="2" charset="0"/>
              </a:rPr>
            </a:br>
            <a:endParaRPr lang="en-US" sz="4400" b="1" dirty="0">
              <a:latin typeface="+mn-lt"/>
            </a:endParaRPr>
          </a:p>
        </p:txBody>
      </p:sp>
      <p:sp>
        <p:nvSpPr>
          <p:cNvPr id="3" name="Content Placeholder 2">
            <a:extLst>
              <a:ext uri="{FF2B5EF4-FFF2-40B4-BE49-F238E27FC236}">
                <a16:creationId xmlns:a16="http://schemas.microsoft.com/office/drawing/2014/main" id="{2FD535CF-3ED7-4E00-AF9B-94C15C78A5BE}"/>
              </a:ext>
            </a:extLst>
          </p:cNvPr>
          <p:cNvSpPr>
            <a:spLocks noGrp="1"/>
          </p:cNvSpPr>
          <p:nvPr>
            <p:ph idx="1"/>
          </p:nvPr>
        </p:nvSpPr>
        <p:spPr>
          <a:xfrm>
            <a:off x="4467068" y="929391"/>
            <a:ext cx="7270229" cy="5411452"/>
          </a:xfrm>
        </p:spPr>
        <p:txBody>
          <a:bodyPr>
            <a:normAutofit/>
          </a:bodyPr>
          <a:lstStyle/>
          <a:p>
            <a:pPr marL="404813" indent="-404813"/>
            <a:r>
              <a:rPr lang="en-US" sz="4400" b="1" dirty="0"/>
              <a:t>Be a Friend to his family</a:t>
            </a:r>
          </a:p>
          <a:p>
            <a:pPr marL="749300" lvl="1" indent="0">
              <a:buNone/>
            </a:pPr>
            <a:r>
              <a:rPr lang="en-US" sz="4000" i="1" dirty="0"/>
              <a:t>John 15:12-14</a:t>
            </a:r>
          </a:p>
          <a:p>
            <a:pPr marL="404813" indent="-404813"/>
            <a:r>
              <a:rPr lang="en-US" sz="4400" b="1" dirty="0"/>
              <a:t>Be a Teacher of his family</a:t>
            </a:r>
          </a:p>
          <a:p>
            <a:pPr marL="749300" lvl="1" indent="0">
              <a:buNone/>
            </a:pPr>
            <a:r>
              <a:rPr lang="en-US" sz="4000" i="1" dirty="0"/>
              <a:t>Ephesians 4:20-21</a:t>
            </a:r>
          </a:p>
          <a:p>
            <a:pPr marL="404813" indent="-404813"/>
            <a:r>
              <a:rPr lang="en-US" sz="4400" b="1" dirty="0"/>
              <a:t>Be a Protector of his family</a:t>
            </a:r>
          </a:p>
          <a:p>
            <a:pPr marL="749300" lvl="1" indent="0">
              <a:buNone/>
            </a:pPr>
            <a:r>
              <a:rPr lang="en-US" sz="4000" i="1" dirty="0"/>
              <a:t>Ephesians 5:29; 1 Timothy 5:8</a:t>
            </a:r>
          </a:p>
        </p:txBody>
      </p:sp>
    </p:spTree>
    <p:extLst>
      <p:ext uri="{BB962C8B-B14F-4D97-AF65-F5344CB8AC3E}">
        <p14:creationId xmlns:p14="http://schemas.microsoft.com/office/powerpoint/2010/main" val="31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title"/>
          </p:nvPr>
        </p:nvSpPr>
        <p:spPr>
          <a:xfrm>
            <a:off x="299804" y="412234"/>
            <a:ext cx="4167264" cy="1101772"/>
          </a:xfrm>
        </p:spPr>
        <p:txBody>
          <a:bodyPr anchor="t">
            <a:noAutofit/>
          </a:bodyPr>
          <a:lstStyle/>
          <a:p>
            <a:pPr algn="l"/>
            <a:r>
              <a:rPr lang="en-US" sz="6000" dirty="0">
                <a:latin typeface="Tobago Poster Shadow" panose="02000503020000020004" pitchFamily="2" charset="0"/>
              </a:rPr>
              <a:t>Solutions</a:t>
            </a:r>
            <a:br>
              <a:rPr lang="en-US" dirty="0">
                <a:latin typeface="Tobago Poster Shadow" panose="02000503020000020004" pitchFamily="2" charset="0"/>
              </a:rPr>
            </a:br>
            <a:endParaRPr lang="en-US" sz="4400" b="1" dirty="0">
              <a:latin typeface="+mn-lt"/>
            </a:endParaRPr>
          </a:p>
        </p:txBody>
      </p:sp>
      <p:sp>
        <p:nvSpPr>
          <p:cNvPr id="3" name="Content Placeholder 2">
            <a:extLst>
              <a:ext uri="{FF2B5EF4-FFF2-40B4-BE49-F238E27FC236}">
                <a16:creationId xmlns:a16="http://schemas.microsoft.com/office/drawing/2014/main" id="{2FD535CF-3ED7-4E00-AF9B-94C15C78A5BE}"/>
              </a:ext>
            </a:extLst>
          </p:cNvPr>
          <p:cNvSpPr>
            <a:spLocks noGrp="1"/>
          </p:cNvSpPr>
          <p:nvPr>
            <p:ph idx="1"/>
          </p:nvPr>
        </p:nvSpPr>
        <p:spPr>
          <a:xfrm>
            <a:off x="4467068" y="929391"/>
            <a:ext cx="7270229" cy="5411452"/>
          </a:xfrm>
        </p:spPr>
        <p:txBody>
          <a:bodyPr>
            <a:normAutofit/>
          </a:bodyPr>
          <a:lstStyle/>
          <a:p>
            <a:pPr marL="404813" indent="-404813"/>
            <a:r>
              <a:rPr lang="en-US" sz="4400" b="1" dirty="0"/>
              <a:t>Be a Friend to his family</a:t>
            </a:r>
          </a:p>
          <a:p>
            <a:pPr marL="749300" lvl="1" indent="0">
              <a:buNone/>
            </a:pPr>
            <a:r>
              <a:rPr lang="en-US" sz="4000" i="1" dirty="0"/>
              <a:t>John 15:12-14</a:t>
            </a:r>
          </a:p>
          <a:p>
            <a:pPr marL="404813" indent="-404813"/>
            <a:r>
              <a:rPr lang="en-US" sz="4400" b="1" dirty="0"/>
              <a:t>Be a Teacher of his family</a:t>
            </a:r>
          </a:p>
          <a:p>
            <a:pPr marL="749300" lvl="1" indent="0">
              <a:buNone/>
            </a:pPr>
            <a:r>
              <a:rPr lang="en-US" sz="4000" i="1" dirty="0"/>
              <a:t>Ephesians 4:20-21</a:t>
            </a:r>
          </a:p>
          <a:p>
            <a:pPr marL="404813" indent="-404813"/>
            <a:r>
              <a:rPr lang="en-US" sz="4400" b="1" dirty="0"/>
              <a:t>Be a Protector of his family</a:t>
            </a:r>
          </a:p>
          <a:p>
            <a:pPr marL="749300" lvl="1" indent="0">
              <a:buNone/>
            </a:pPr>
            <a:r>
              <a:rPr lang="en-US" sz="4000" i="1" dirty="0"/>
              <a:t>Ephesians 5:29; 1 Timothy 5:8</a:t>
            </a:r>
          </a:p>
          <a:p>
            <a:pPr marL="404813" indent="-404813"/>
            <a:r>
              <a:rPr lang="en-US" sz="4400" b="1" dirty="0"/>
              <a:t>Be a Leader to his family</a:t>
            </a:r>
          </a:p>
          <a:p>
            <a:pPr marL="749300" lvl="1" indent="0">
              <a:buNone/>
            </a:pPr>
            <a:r>
              <a:rPr lang="en-US" sz="4000" i="1" dirty="0"/>
              <a:t>Ephesians 5:23; Joshua 24:15</a:t>
            </a:r>
          </a:p>
          <a:p>
            <a:pPr marL="404813" indent="-404813"/>
            <a:endParaRPr lang="en-US" sz="4400" dirty="0"/>
          </a:p>
        </p:txBody>
      </p:sp>
    </p:spTree>
    <p:extLst>
      <p:ext uri="{BB962C8B-B14F-4D97-AF65-F5344CB8AC3E}">
        <p14:creationId xmlns:p14="http://schemas.microsoft.com/office/powerpoint/2010/main" val="19535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EE84E-1A0F-4EDC-BE1F-01024236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A028018-3270-450F-B276-1365128E014F}"/>
              </a:ext>
            </a:extLst>
          </p:cNvPr>
          <p:cNvSpPr>
            <a:spLocks noGrp="1"/>
          </p:cNvSpPr>
          <p:nvPr>
            <p:ph type="ctrTitle"/>
          </p:nvPr>
        </p:nvSpPr>
        <p:spPr>
          <a:xfrm>
            <a:off x="3621025" y="475489"/>
            <a:ext cx="8017358" cy="5121748"/>
          </a:xfrm>
        </p:spPr>
        <p:txBody>
          <a:bodyPr anchor="t">
            <a:noAutofit/>
          </a:bodyPr>
          <a:lstStyle/>
          <a:p>
            <a:r>
              <a:rPr lang="en-US" sz="8000" dirty="0">
                <a:latin typeface="Tobago Poster Shadow" panose="02000503020000020004" pitchFamily="2" charset="0"/>
              </a:rPr>
              <a:t>Conclusion</a:t>
            </a:r>
            <a:br>
              <a:rPr lang="en-US" dirty="0">
                <a:latin typeface="Tobago Poster" panose="02000503020000020004" pitchFamily="2" charset="0"/>
              </a:rPr>
            </a:br>
            <a:br>
              <a:rPr lang="en-US" dirty="0">
                <a:latin typeface="Tobago Poster" panose="02000503020000020004" pitchFamily="2" charset="0"/>
              </a:rPr>
            </a:br>
            <a:r>
              <a:rPr lang="en-US" sz="5400" b="1" dirty="0">
                <a:latin typeface="+mn-lt"/>
              </a:rPr>
              <a:t>The missing man can’t be a friend, teacher, protector or leader.</a:t>
            </a:r>
            <a:br>
              <a:rPr lang="en-US" sz="2400" b="1" dirty="0">
                <a:latin typeface="+mn-lt"/>
              </a:rPr>
            </a:br>
            <a:br>
              <a:rPr lang="en-US" sz="2400" b="1" dirty="0">
                <a:latin typeface="+mn-lt"/>
              </a:rPr>
            </a:br>
            <a:r>
              <a:rPr lang="en-US" sz="5400" b="1" dirty="0">
                <a:latin typeface="+mn-lt"/>
              </a:rPr>
              <a:t>God bless Christian fathers!</a:t>
            </a:r>
          </a:p>
        </p:txBody>
      </p:sp>
    </p:spTree>
    <p:extLst>
      <p:ext uri="{BB962C8B-B14F-4D97-AF65-F5344CB8AC3E}">
        <p14:creationId xmlns:p14="http://schemas.microsoft.com/office/powerpoint/2010/main" val="6192394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1317</Words>
  <Application>Microsoft Office PowerPoint</Application>
  <PresentationFormat>Widescreen</PresentationFormat>
  <Paragraphs>129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Tobago Poster</vt:lpstr>
      <vt:lpstr>Arial</vt:lpstr>
      <vt:lpstr>Tobago Poster Shadow</vt:lpstr>
      <vt:lpstr>Calibri</vt:lpstr>
      <vt:lpstr>Office Theme</vt:lpstr>
      <vt:lpstr>A Father’s Touch</vt:lpstr>
      <vt:lpstr>Eli When Fathers do not discipline  1 Samuel 2:22-25; 3:11-13</vt:lpstr>
      <vt:lpstr>Jacob When Fathers   show partiality  1 Samuel 2:22-25; 3:11-13 cf. Genesis 18:19</vt:lpstr>
      <vt:lpstr>Solutions </vt:lpstr>
      <vt:lpstr>Solutions </vt:lpstr>
      <vt:lpstr>Solutions </vt:lpstr>
      <vt:lpstr>Solutions </vt:lpstr>
      <vt:lpstr>Conclusion  The missing man can’t be a friend, teacher, protector or leader.  God bless Christian fathers!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Father’s Touch</dc:title>
  <dc:creator>Stan Cox</dc:creator>
  <cp:lastModifiedBy>Stan Cox</cp:lastModifiedBy>
  <cp:revision>16</cp:revision>
  <dcterms:created xsi:type="dcterms:W3CDTF">2018-01-03T21:59:17Z</dcterms:created>
  <dcterms:modified xsi:type="dcterms:W3CDTF">2018-01-07T03:59:44Z</dcterms:modified>
</cp:coreProperties>
</file>